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Libre Franklin"/>
      <p:regular r:id="rId17"/>
      <p:bold r:id="rId18"/>
      <p:italic r:id="rId19"/>
      <p:boldItalic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5B2F67-1168-46AE-A2E3-C62732E9B950}">
  <a:tblStyle styleId="{295B2F67-1168-46AE-A2E3-C62732E9B9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LibreFranklin-boldItalic.fntdata"/><Relationship Id="rId22" Type="http://schemas.openxmlformats.org/officeDocument/2006/relationships/font" Target="fonts/Oswald-bold.fntdata"/><Relationship Id="rId21"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ibreFranklin-regular.fntdata"/><Relationship Id="rId16" Type="http://schemas.openxmlformats.org/officeDocument/2006/relationships/slide" Target="slides/slide11.xml"/><Relationship Id="rId19" Type="http://schemas.openxmlformats.org/officeDocument/2006/relationships/font" Target="fonts/LibreFranklin-italic.fntdata"/><Relationship Id="rId18" Type="http://schemas.openxmlformats.org/officeDocument/2006/relationships/font" Target="fonts/LibreFrankl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mel.noaa.gov/" TargetMode="External"/><Relationship Id="rId3" Type="http://schemas.openxmlformats.org/officeDocument/2006/relationships/hyperlink" Target="https://www.pmel.noaa.gov/itae/who-we-are" TargetMode="External"/><Relationship Id="rId4" Type="http://schemas.openxmlformats.org/officeDocument/2006/relationships/hyperlink" Target="https://www.arctictoday.com/with-visiting-scientists-sidelined-by-coronavirus-pandemic-bering-sea-residents-take-on-more-research-duties/?wallit_nosession=1" TargetMode="External"/><Relationship Id="rId5" Type="http://schemas.openxmlformats.org/officeDocument/2006/relationships/hyperlink" Target="https://www.researchgate.net/publication/343217548_Seasonal_patterns_of_near-bottom_chlorophyll_fluorescence_in_the_eastern_Chukchi_Sea_2010-2019" TargetMode="External"/><Relationship Id="rId6" Type="http://schemas.openxmlformats.org/officeDocument/2006/relationships/hyperlink" Target="https://www.researchgate.net/publication/330300648_Low-Cost_Expendable_Buoys_for_Under_Ice_Data_Collection" TargetMode="External"/><Relationship Id="rId7" Type="http://schemas.openxmlformats.org/officeDocument/2006/relationships/hyperlink" Target="mailto:sarah.s.donohoe@noaa.gov"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mel.noaa.gov/" TargetMode="External"/><Relationship Id="rId3" Type="http://schemas.openxmlformats.org/officeDocument/2006/relationships/hyperlink" Target="https://www.pmel.noaa.gov/itae/who-we-are" TargetMode="External"/><Relationship Id="rId4" Type="http://schemas.openxmlformats.org/officeDocument/2006/relationships/hyperlink" Target="https://www.arctictoday.com/with-visiting-scientists-sidelined-by-coronavirus-pandemic-bering-sea-residents-take-on-more-research-duties/?wallit_nosession=1" TargetMode="External"/><Relationship Id="rId5" Type="http://schemas.openxmlformats.org/officeDocument/2006/relationships/hyperlink" Target="https://www.researchgate.net/publication/343217548_Seasonal_patterns_of_near-bottom_chlorophyll_fluorescence_in_the_eastern_Chukchi_Sea_2010-2019" TargetMode="External"/><Relationship Id="rId6" Type="http://schemas.openxmlformats.org/officeDocument/2006/relationships/hyperlink" Target="https://www.researchgate.net/publication/330300648_Low-Cost_Expendable_Buoys_for_Under_Ice_Data_Collection" TargetMode="External"/><Relationship Id="rId7" Type="http://schemas.openxmlformats.org/officeDocument/2006/relationships/hyperlink" Target="mailto:sarah.s.donohoe@noaa.gov"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Calibri"/>
                <a:ea typeface="Calibri"/>
                <a:cs typeface="Calibri"/>
                <a:sym typeface="Calibri"/>
              </a:rPr>
              <a:t>Hello and welcome everyone! I am Sarah Donohoe, I work as a support engineer for NOAA PMEL.</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Today I will be talking about “The use of innovative pop-up floats to explore Arctic marine ecosystems”. </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And a little bit about me: </a:t>
            </a:r>
            <a:r>
              <a:rPr lang="en-US" sz="1400">
                <a:solidFill>
                  <a:schemeClr val="dk1"/>
                </a:solidFill>
                <a:latin typeface="Calibri"/>
                <a:ea typeface="Calibri"/>
                <a:cs typeface="Calibri"/>
                <a:sym typeface="Calibri"/>
              </a:rPr>
              <a:t>I hold a technical position where I am hands-on with testing, calibrating and programming the pop-up floats.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I am from Juneau, Alaska and currently live and work in Seattle, Washington.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a:solidFill>
                  <a:srgbClr val="424242"/>
                </a:solidFill>
                <a:latin typeface="Calibri"/>
                <a:ea typeface="Calibri"/>
                <a:cs typeface="Calibri"/>
                <a:sym typeface="Calibri"/>
              </a:rPr>
              <a:t>Thank you for listening to my talk on “The use of innovative pop-up floats to explore Arctic Marine Ecosystems” </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a:solidFill>
                  <a:srgbClr val="424242"/>
                </a:solidFill>
                <a:latin typeface="Calibri"/>
                <a:ea typeface="Calibri"/>
                <a:cs typeface="Calibri"/>
                <a:sym typeface="Calibri"/>
              </a:rPr>
              <a:t>Links to additional information:</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u="sng">
                <a:solidFill>
                  <a:srgbClr val="0563C1"/>
                </a:solidFill>
                <a:latin typeface="Calibri"/>
                <a:ea typeface="Calibri"/>
                <a:cs typeface="Calibri"/>
                <a:sym typeface="Calibri"/>
                <a:hlinkClick r:id="rId2">
                  <a:extLst>
                    <a:ext uri="{A12FA001-AC4F-418D-AE19-62706E023703}">
                      <ahyp:hlinkClr val="tx"/>
                    </a:ext>
                  </a:extLst>
                </a:hlinkClick>
              </a:rPr>
              <a:t>pmel.noaa.gov</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u="sng">
                <a:solidFill>
                  <a:srgbClr val="0563C1"/>
                </a:solidFill>
                <a:latin typeface="Calibri"/>
                <a:ea typeface="Calibri"/>
                <a:cs typeface="Calibri"/>
                <a:sym typeface="Calibri"/>
                <a:hlinkClick r:id="rId3">
                  <a:extLst>
                    <a:ext uri="{A12FA001-AC4F-418D-AE19-62706E023703}">
                      <ahyp:hlinkClr val="tx"/>
                    </a:ext>
                  </a:extLst>
                </a:hlinkClick>
              </a:rPr>
              <a:t>Who We Are | ITAE</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u="sng">
                <a:solidFill>
                  <a:srgbClr val="0563C1"/>
                </a:solidFill>
                <a:latin typeface="Calibri"/>
                <a:ea typeface="Calibri"/>
                <a:cs typeface="Calibri"/>
                <a:sym typeface="Calibri"/>
                <a:hlinkClick r:id="rId4">
                  <a:extLst>
                    <a:ext uri="{A12FA001-AC4F-418D-AE19-62706E023703}">
                      <ahyp:hlinkClr val="tx"/>
                    </a:ext>
                  </a:extLst>
                </a:hlinkClick>
              </a:rPr>
              <a:t>"...Bering Sea residents take on more research duties" by Yareth Rosen</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u="sng">
                <a:solidFill>
                  <a:srgbClr val="0563C1"/>
                </a:solidFill>
                <a:latin typeface="Calibri"/>
                <a:ea typeface="Calibri"/>
                <a:cs typeface="Calibri"/>
                <a:sym typeface="Calibri"/>
                <a:hlinkClick r:id="rId5">
                  <a:extLst>
                    <a:ext uri="{A12FA001-AC4F-418D-AE19-62706E023703}">
                      <ahyp:hlinkClr val="tx"/>
                    </a:ext>
                  </a:extLst>
                </a:hlinkClick>
              </a:rPr>
              <a:t>“Seasonal patterns of near-bottom chlorophyll fluorescence in the eastern Chukchi Sea: 2010-2019. Stabeno et al, 2020”</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u="sng">
                <a:solidFill>
                  <a:srgbClr val="0563C1"/>
                </a:solidFill>
                <a:latin typeface="Calibri"/>
                <a:ea typeface="Calibri"/>
                <a:cs typeface="Calibri"/>
                <a:sym typeface="Calibri"/>
                <a:hlinkClick r:id="rId6">
                  <a:extLst>
                    <a:ext uri="{A12FA001-AC4F-418D-AE19-62706E023703}">
                      <ahyp:hlinkClr val="tx"/>
                    </a:ext>
                  </a:extLst>
                </a:hlinkClick>
              </a:rPr>
              <a:t>“Low-Cost Expendable Buoys for Under-Ice Data Collection. Langis et al, 2018”</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a:solidFill>
                  <a:srgbClr val="424242"/>
                </a:solidFill>
                <a:latin typeface="Calibri"/>
                <a:ea typeface="Calibri"/>
                <a:cs typeface="Calibri"/>
                <a:sym typeface="Calibri"/>
              </a:rPr>
              <a:t>-Sarah Donohoe, NOAA/PMEL</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u="sng">
                <a:solidFill>
                  <a:srgbClr val="0563C1"/>
                </a:solidFill>
                <a:latin typeface="Calibri"/>
                <a:ea typeface="Calibri"/>
                <a:cs typeface="Calibri"/>
                <a:sym typeface="Calibri"/>
                <a:hlinkClick r:id="rId7">
                  <a:extLst>
                    <a:ext uri="{A12FA001-AC4F-418D-AE19-62706E023703}">
                      <ahyp:hlinkClr val="tx"/>
                    </a:ext>
                  </a:extLst>
                </a:hlinkClick>
              </a:rPr>
              <a:t>sarah.s.donohoe@noaa.gov</a:t>
            </a:r>
            <a:endParaRPr sz="1400">
              <a:solidFill>
                <a:srgbClr val="424242"/>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1" name="Google Shape;47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6aa49287a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6aa49287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latin typeface="Calibri"/>
                <a:ea typeface="Calibri"/>
                <a:cs typeface="Calibri"/>
                <a:sym typeface="Calibri"/>
              </a:rPr>
              <a:t>AND </a:t>
            </a:r>
            <a:r>
              <a:rPr lang="en-US" sz="1400">
                <a:solidFill>
                  <a:schemeClr val="dk1"/>
                </a:solidFill>
                <a:latin typeface="Calibri"/>
                <a:ea typeface="Calibri"/>
                <a:cs typeface="Calibri"/>
                <a:sym typeface="Calibri"/>
              </a:rPr>
              <a:t>In 2020, due to COVID-19, a number of research cruises were cancelled.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Deployments were transitioned to various local stakeholders and partners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4 floats were deployed by commercial fishing vessels F/V Westward1 and C/P Starbound,</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2 floats were  deployed by the United States Coast Guard Cutter Fir and</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 1 float was deployed by the Aleut Community of St. Paul Island, Alaska.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We are very thankful for these partnerships and we’re hopeful that they can continue in the future!</a:t>
            </a:r>
            <a:endParaRPr sz="14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6aa49287a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6aa4928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4000"/>
              </a:lnSpc>
              <a:spcBef>
                <a:spcPts val="0"/>
              </a:spcBef>
              <a:spcAft>
                <a:spcPts val="0"/>
              </a:spcAft>
              <a:buNone/>
            </a:pPr>
            <a:r>
              <a:rPr b="1" lang="en-US" sz="1400">
                <a:solidFill>
                  <a:srgbClr val="424242"/>
                </a:solidFill>
                <a:latin typeface="Calibri"/>
                <a:ea typeface="Calibri"/>
                <a:cs typeface="Calibri"/>
                <a:sym typeface="Calibri"/>
              </a:rPr>
              <a:t>To conclude, the pop-up floats are inexpensive, useful for under ice production studies, help map the cold pool, can be used flexibly in a variety of studies and are partnership building platforms for local stakeholders. </a:t>
            </a:r>
            <a:endParaRPr b="1"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rPr b="1" lang="en-US" sz="1400">
                <a:solidFill>
                  <a:srgbClr val="424242"/>
                </a:solidFill>
                <a:latin typeface="Calibri"/>
                <a:ea typeface="Calibri"/>
                <a:cs typeface="Calibri"/>
                <a:sym typeface="Calibri"/>
              </a:rPr>
              <a:t>I want to thank the co-authors at NOAA/PMEL at University of Washington that have been working on this project and made all of this possible. </a:t>
            </a:r>
            <a:endParaRPr b="1"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t/>
            </a:r>
            <a:endParaRPr b="1"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rPr b="1" lang="en-US" sz="1400">
                <a:solidFill>
                  <a:srgbClr val="424242"/>
                </a:solidFill>
                <a:latin typeface="Calibri"/>
                <a:ea typeface="Calibri"/>
                <a:cs typeface="Calibri"/>
                <a:sym typeface="Calibri"/>
              </a:rPr>
              <a:t>And, THank YOu! for inviting me to ASSW to share with you today.</a:t>
            </a:r>
            <a:r>
              <a:rPr lang="en-US" sz="1400">
                <a:solidFill>
                  <a:srgbClr val="424242"/>
                </a:solidFill>
                <a:latin typeface="Calibri"/>
                <a:ea typeface="Calibri"/>
                <a:cs typeface="Calibri"/>
                <a:sym typeface="Calibri"/>
              </a:rPr>
              <a:t> </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rPr lang="en-US" sz="1400">
                <a:solidFill>
                  <a:srgbClr val="424242"/>
                </a:solidFill>
                <a:latin typeface="Calibri"/>
                <a:ea typeface="Calibri"/>
                <a:cs typeface="Calibri"/>
                <a:sym typeface="Calibri"/>
              </a:rPr>
              <a:t>Thank you for listening to my talk on “The use of innovative pop-up floats to explore Arctic Marine Ecosystems” </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a:solidFill>
                  <a:srgbClr val="424242"/>
                </a:solidFill>
                <a:latin typeface="Calibri"/>
                <a:ea typeface="Calibri"/>
                <a:cs typeface="Calibri"/>
                <a:sym typeface="Calibri"/>
              </a:rPr>
              <a:t>Links to additional information:</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u="sng">
                <a:solidFill>
                  <a:srgbClr val="0563C1"/>
                </a:solidFill>
                <a:latin typeface="Calibri"/>
                <a:ea typeface="Calibri"/>
                <a:cs typeface="Calibri"/>
                <a:sym typeface="Calibri"/>
                <a:hlinkClick r:id="rId2">
                  <a:extLst>
                    <a:ext uri="{A12FA001-AC4F-418D-AE19-62706E023703}">
                      <ahyp:hlinkClr val="tx"/>
                    </a:ext>
                  </a:extLst>
                </a:hlinkClick>
              </a:rPr>
              <a:t>pmel.noaa.gov</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u="sng">
                <a:solidFill>
                  <a:srgbClr val="0563C1"/>
                </a:solidFill>
                <a:latin typeface="Calibri"/>
                <a:ea typeface="Calibri"/>
                <a:cs typeface="Calibri"/>
                <a:sym typeface="Calibri"/>
                <a:hlinkClick r:id="rId3">
                  <a:extLst>
                    <a:ext uri="{A12FA001-AC4F-418D-AE19-62706E023703}">
                      <ahyp:hlinkClr val="tx"/>
                    </a:ext>
                  </a:extLst>
                </a:hlinkClick>
              </a:rPr>
              <a:t>Who We Are | ITAE</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rPr lang="en-US" sz="1400" u="sng">
                <a:solidFill>
                  <a:srgbClr val="0563C1"/>
                </a:solidFill>
                <a:latin typeface="Calibri"/>
                <a:ea typeface="Calibri"/>
                <a:cs typeface="Calibri"/>
                <a:sym typeface="Calibri"/>
                <a:hlinkClick r:id="rId4">
                  <a:extLst>
                    <a:ext uri="{A12FA001-AC4F-418D-AE19-62706E023703}">
                      <ahyp:hlinkClr val="tx"/>
                    </a:ext>
                  </a:extLst>
                </a:hlinkClick>
              </a:rPr>
              <a:t>"...Bering Sea residents take on more research duties" by Yareth Rosen</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rPr lang="en-US" sz="1400" u="sng">
                <a:solidFill>
                  <a:schemeClr val="hlink"/>
                </a:solidFill>
                <a:latin typeface="Calibri"/>
                <a:ea typeface="Calibri"/>
                <a:cs typeface="Calibri"/>
                <a:sym typeface="Calibri"/>
                <a:hlinkClick r:id="rId5"/>
              </a:rPr>
              <a:t>“Seasonal patterns of near-bottom chlorophyll fluorescence in the eastern Chukchi Sea: 2010-2019. Stabeno et al, 2020”</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rPr lang="en-US" sz="1400" u="sng">
                <a:solidFill>
                  <a:schemeClr val="hlink"/>
                </a:solidFill>
                <a:latin typeface="Calibri"/>
                <a:ea typeface="Calibri"/>
                <a:cs typeface="Calibri"/>
                <a:sym typeface="Calibri"/>
                <a:hlinkClick r:id="rId6"/>
              </a:rPr>
              <a:t>“Low-Cost Expendable Buoys for Under-Ice Data Collection. Langis et al, 2018”</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Clr>
                <a:schemeClr val="dk1"/>
              </a:buClr>
              <a:buSzPts val="1100"/>
              <a:buFont typeface="Arial"/>
              <a:buNone/>
            </a:pPr>
            <a:r>
              <a:rPr lang="en-US" sz="1400">
                <a:solidFill>
                  <a:srgbClr val="424242"/>
                </a:solidFill>
                <a:latin typeface="Calibri"/>
                <a:ea typeface="Calibri"/>
                <a:cs typeface="Calibri"/>
                <a:sym typeface="Calibri"/>
              </a:rPr>
              <a:t>-Sarah Donohoe, NOAA/PMEL</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rPr lang="en-US" sz="1400" u="sng">
                <a:solidFill>
                  <a:schemeClr val="hlink"/>
                </a:solidFill>
                <a:latin typeface="Calibri"/>
                <a:ea typeface="Calibri"/>
                <a:cs typeface="Calibri"/>
                <a:sym typeface="Calibri"/>
                <a:hlinkClick r:id="rId7"/>
              </a:rPr>
              <a:t>sarah.s.donohoe@noaa.gov</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t/>
            </a:r>
            <a:endParaRPr sz="1400">
              <a:solidFill>
                <a:srgbClr val="424242"/>
              </a:solidFill>
              <a:latin typeface="Calibri"/>
              <a:ea typeface="Calibri"/>
              <a:cs typeface="Calibri"/>
              <a:sym typeface="Calibri"/>
            </a:endParaRPr>
          </a:p>
          <a:p>
            <a:pPr indent="0" lvl="0" marL="0" rtl="0" algn="l">
              <a:lnSpc>
                <a:spcPct val="94000"/>
              </a:lnSpc>
              <a:spcBef>
                <a:spcPts val="0"/>
              </a:spcBef>
              <a:spcAft>
                <a:spcPts val="0"/>
              </a:spcAft>
              <a:buNone/>
            </a:pPr>
            <a:r>
              <a:rPr lang="en-US" sz="1400">
                <a:solidFill>
                  <a:srgbClr val="424242"/>
                </a:solidFill>
                <a:latin typeface="Calibri"/>
                <a:ea typeface="Calibri"/>
                <a:cs typeface="Calibri"/>
                <a:sym typeface="Calibri"/>
              </a:rPr>
              <a:t>Abstract</a:t>
            </a:r>
            <a:endParaRPr sz="1400">
              <a:solidFill>
                <a:srgbClr val="424242"/>
              </a:solidFill>
              <a:latin typeface="Calibri"/>
              <a:ea typeface="Calibri"/>
              <a:cs typeface="Calibri"/>
              <a:sym typeface="Calibri"/>
            </a:endParaRPr>
          </a:p>
          <a:p>
            <a:pPr indent="0" lvl="0" marL="0" rtl="0" algn="l">
              <a:spcBef>
                <a:spcPts val="0"/>
              </a:spcBef>
              <a:spcAft>
                <a:spcPts val="3800"/>
              </a:spcAft>
              <a:buClr>
                <a:schemeClr val="dk1"/>
              </a:buClr>
              <a:buSzPts val="1100"/>
              <a:buFont typeface="Arial"/>
              <a:buNone/>
            </a:pPr>
            <a:r>
              <a:rPr lang="en-US" sz="1400">
                <a:solidFill>
                  <a:schemeClr val="dk1"/>
                </a:solidFill>
                <a:latin typeface="Calibri"/>
                <a:ea typeface="Calibri"/>
                <a:cs typeface="Calibri"/>
                <a:sym typeface="Calibri"/>
              </a:rPr>
              <a:t>The pop-up float is a small, low-cost, moored, autonomous float designed for easy deployment and data collection in the challenging seasonal sea ice zones of the Bering and Chukchi Seas. It was developed to fill a gap in available technology between year-round moorings and surface-based sampling in summers with a unique engineering approach. Since 2017, 14 floats have been field tested in the Bering (11) and Chukchi (3) Seas with 11 of those floats (79%) successfully returning temperature, location, photosynthetically-active radiation (PAR), fluorescence data and under-ice camera images via Iridium satellite short-burst data messages. Pop-up floats can provide insight into the winter extent of the Bering Sea cold pool and levels of algal biomass under seasonal Arctic sea ice. The small and easy-to-deploy pop-up floats are uniquely situated to be deployed by ships of opportunity. In 2020, due to COVID-19, deployments were transitioned to various partners with 1 float deployed by the Aleut Community of St. Paul Island, Alaska, 4 floats deployed by commercial fishing vessels F/V Westward1 and C/P Starbound, and 2 floats deployed by the United States Coast Guard Cutter Fir. In this presentation we will share the pop-up float design, function, and preliminary data as well as discuss their potential as a partnership building platform for autonomous, in-situ data collection in the Arctic. </a:t>
            </a:r>
            <a:endParaRPr sz="1400">
              <a:solidFill>
                <a:srgbClr val="424242"/>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ca26b5eea9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ca26b5ee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Calibri"/>
                <a:ea typeface="Calibri"/>
                <a:cs typeface="Calibri"/>
                <a:sym typeface="Calibri"/>
              </a:rPr>
              <a:t>Pop-up floats fill a technology gap to collect data under sea ice in the Chukchi Sea</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What does this mean?</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At PMEL we use a variety of assets to collect data in the Arctic...</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Including moorings, autonomous vehicles and many ship-based measurements!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But how do we collect data directly under seasonal sea ice?</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It is a challenging study environment.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The dynamic sea ice can easily destroy instruments. Sea ice keels measure in some places up to 20m deep!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For this reason we keep sub-surface moorings to  the bottom 30 meters of the water column so that deep sea ice keels don’t destroy them.</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Similarly, autonomous gliders must avoid the hazards of the marginal ice zone, where ice is rafting and could smash the glider at the surface</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Finally, Ice-Coring does allow PMEL scientists to get data from directly under the sea ice, but opportunities for such work are rare!</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This leaves a need for a cost-effective, autonomous way to get oceanographic quality measurements at the marginal ice zone.</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And that is why we developed the pop-up float!</a:t>
            </a:r>
            <a:endParaRPr sz="13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a26b5eea9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a26b5eea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latin typeface="Calibri"/>
                <a:ea typeface="Calibri"/>
                <a:cs typeface="Calibri"/>
                <a:sym typeface="Calibri"/>
              </a:rPr>
              <a:t>Pop-up floats are autonomous, low-cost and provide oceanographic quality data</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The float is housed in a commercially available orange trawl float</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Through-hull ports are machined into the float to accept a suite of sensors that remain water-tight with o-ring seals</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Sensors that we have integrated into the float are:</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A Fluorometer</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Two Temperature Probes</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A Low-resolution Camera (to capture ocean color under sea ice)</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A Pressure sensor</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and</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A PAR sensor (to measure light levels useful for primary producers)</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6aa49287a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c6aa49287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Calibri"/>
                <a:ea typeface="Calibri"/>
                <a:cs typeface="Calibri"/>
                <a:sym typeface="Calibri"/>
              </a:rPr>
              <a:t>How does a pop-up float collect data in the Arctic?</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It’s simple. The float moves through 5 phases.</a:t>
            </a:r>
            <a:endParaRPr sz="1400">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First, deployment: A vessel deploys the float by hand in the fall</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Second, bottom logging. The float records hourly measurements while anchored to the bottom of the seafloor through the winter months (usually October </a:t>
            </a:r>
            <a:r>
              <a:rPr lang="en-US" sz="1400">
                <a:latin typeface="Calibri"/>
                <a:ea typeface="Calibri"/>
                <a:cs typeface="Calibri"/>
                <a:sym typeface="Calibri"/>
              </a:rPr>
              <a:t>through</a:t>
            </a:r>
            <a:r>
              <a:rPr lang="en-US" sz="1400">
                <a:latin typeface="Calibri"/>
                <a:ea typeface="Calibri"/>
                <a:cs typeface="Calibri"/>
                <a:sym typeface="Calibri"/>
              </a:rPr>
              <a:t> March)</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Third, profile. The float is pre-programmed with a burn-wire release date in the early spring.</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It drops the link that tethers it to it’s anchor, and the float collects a single profile at 4Hz frequency as it rises up the water column.</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Fourth, under ice! If sea ice is present, the float will be trapped under an ice-floe and continue to log hourly measurements and, in addition, take daily low-resolution ocean color images </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Fifth, surface. When the seasonal sea-ice retreats the float reaches the sea surface and sends logged measurements via Short-Burst-Data Iridium Satellite communication back to my email inbox.  </a:t>
            </a:r>
            <a:endParaRPr sz="14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6aa49287a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6aa4928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Calibri"/>
                <a:ea typeface="Calibri"/>
                <a:cs typeface="Calibri"/>
                <a:sym typeface="Calibri"/>
              </a:rPr>
              <a:t>Pop-up floats meet our goals of getting measurements right </a:t>
            </a:r>
            <a:r>
              <a:rPr lang="en-US" sz="1400">
                <a:latin typeface="Calibri"/>
                <a:ea typeface="Calibri"/>
                <a:cs typeface="Calibri"/>
                <a:sym typeface="Calibri"/>
              </a:rPr>
              <a:t>underneath marginal sea ice in the Under-Ice phase</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When floats are trapped under sea-ice they collect hourly measurements and daily camera images revealing ocean color, which can act as an indicator for ice algae blooms. </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The figure on the upper right shows the progression of an ice-algae bloom that initiates on and in the sea ice substrate, then falls from the sea ice to the sea floor during spring ice melt.</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This photo in the lower left of ice algae was taken by a diver with a high-resolution camera… in the lower right the low resolution ocean color images were taken by a pop-up float. </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They are not as pretty! But they do have some use! In this case, the float was able to take daily images and show the progression of an ice algae bloom using ocean color. </a:t>
            </a:r>
            <a:endParaRPr sz="14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7a2d4ffb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7a2d4ff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Calibri"/>
                <a:ea typeface="Calibri"/>
                <a:cs typeface="Calibri"/>
                <a:sym typeface="Calibri"/>
              </a:rPr>
              <a:t>Under-ice data and satellite images tell the story of an ice-algae bloom in May 2019.</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Here we show a</a:t>
            </a:r>
            <a:r>
              <a:rPr lang="en-US" sz="1400">
                <a:solidFill>
                  <a:schemeClr val="dk1"/>
                </a:solidFill>
                <a:latin typeface="Calibri"/>
                <a:ea typeface="Calibri"/>
                <a:cs typeface="Calibri"/>
                <a:sym typeface="Calibri"/>
              </a:rPr>
              <a:t> pop-up float that surfaced under a 2km long  ice floe on April 30th, 2019</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400">
                <a:solidFill>
                  <a:schemeClr val="dk1"/>
                </a:solidFill>
                <a:latin typeface="Calibri"/>
                <a:ea typeface="Calibri"/>
                <a:cs typeface="Calibri"/>
                <a:sym typeface="Calibri"/>
              </a:rPr>
              <a:t>b.</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The floe was tracked with satellite imagery and followed the blue trajectory  in figure b.</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 On Jun 28th, the ice floe broke apart and the pop-up float reached the surface to transmit data back to the lab!</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 The under-ice phase data that came back from the float is shown here</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c.</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Figure c depicts temperature and depth data in the under-ice phase.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One thing that is interesting to note is that the pressure (or depth) in the under-ice phase is giving us the keel depth of the ice floe.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You can clearly see keel depth decreasing and temperature increasing as the floe melts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rgbClr val="999999"/>
                </a:solidFill>
                <a:latin typeface="Calibri"/>
                <a:ea typeface="Calibri"/>
                <a:cs typeface="Calibri"/>
                <a:sym typeface="Calibri"/>
              </a:rPr>
              <a:t>Because of this we can see the thinning of the ice starting at around 1.8m in late April, and then beginning abruptly on around May 28th thinning to 1.2m and continuing to thin out until break up when the float reached surface on Jun 28th</a:t>
            </a:r>
            <a:endParaRPr sz="1400">
              <a:solidFill>
                <a:srgbClr val="999999"/>
              </a:solidFill>
              <a:latin typeface="Calibri"/>
              <a:ea typeface="Calibri"/>
              <a:cs typeface="Calibri"/>
              <a:sym typeface="Calibri"/>
            </a:endParaRPr>
          </a:p>
          <a:p>
            <a:pPr indent="0" lvl="0" marL="0" rtl="0" algn="l">
              <a:spcBef>
                <a:spcPts val="0"/>
              </a:spcBef>
              <a:spcAft>
                <a:spcPts val="0"/>
              </a:spcAft>
              <a:buNone/>
            </a:pPr>
            <a:r>
              <a:rPr lang="en-US" sz="1400">
                <a:solidFill>
                  <a:srgbClr val="999999"/>
                </a:solidFill>
                <a:latin typeface="Calibri"/>
                <a:ea typeface="Calibri"/>
                <a:cs typeface="Calibri"/>
                <a:sym typeface="Calibri"/>
              </a:rPr>
              <a:t>You can see clearly that temperatures remain right at -2 until around 15 May when temperatures begin to rise slowly, and then faster around 27 June.</a:t>
            </a:r>
            <a:endParaRPr sz="1400">
              <a:solidFill>
                <a:srgbClr val="999999"/>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d.</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400">
                <a:solidFill>
                  <a:schemeClr val="dk1"/>
                </a:solidFill>
                <a:latin typeface="Calibri"/>
                <a:ea typeface="Calibri"/>
                <a:cs typeface="Calibri"/>
                <a:sym typeface="Calibri"/>
              </a:rPr>
              <a:t>Figure d depicts chlorophyll and PAR during the under-ice phase.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Fluorescence signal (in green) and ocean color images indicate an ice-algae bloom from May 15th to June 15th 2019</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PAR diurnal signal strength increases with the thinning of the ice</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These figures were</a:t>
            </a:r>
            <a:r>
              <a:rPr lang="en-US" sz="1400">
                <a:latin typeface="Calibri"/>
                <a:ea typeface="Calibri"/>
                <a:cs typeface="Calibri"/>
                <a:sym typeface="Calibri"/>
              </a:rPr>
              <a:t> published in Deep-Sea Research Part II by Stabeno, Mordy and Sigler in 2020</a:t>
            </a:r>
            <a:endParaRPr sz="1400">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400">
                <a:solidFill>
                  <a:schemeClr val="dk1"/>
                </a:solidFill>
                <a:latin typeface="Calibri"/>
                <a:ea typeface="Calibri"/>
                <a:cs typeface="Calibri"/>
                <a:sym typeface="Calibri"/>
              </a:rPr>
              <a:t>“Seasonal patterns of near-bottom chlorophyll fluorescence in the eastern Chukchi Sea: 2010-2019”</a:t>
            </a:r>
            <a:endParaRPr sz="14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a26b5eea9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ca26b5eea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Calibri"/>
                <a:ea typeface="Calibri"/>
                <a:cs typeface="Calibri"/>
                <a:sym typeface="Calibri"/>
              </a:rPr>
              <a:t>Pop-ups were developed to investigate under-ice productivity, but they have other uses as well.</a:t>
            </a:r>
            <a:endParaRPr sz="1400">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a:p>
            <a:pPr indent="0" lvl="0" marL="0" rtl="0" algn="l">
              <a:spcBef>
                <a:spcPts val="0"/>
              </a:spcBef>
              <a:spcAft>
                <a:spcPts val="0"/>
              </a:spcAft>
              <a:buNone/>
            </a:pPr>
            <a:r>
              <a:rPr lang="en-US" sz="1400">
                <a:latin typeface="Calibri"/>
                <a:ea typeface="Calibri"/>
                <a:cs typeface="Calibri"/>
                <a:sym typeface="Calibri"/>
              </a:rPr>
              <a:t>Pop-up floats can map the Bering Sea cold pool.</a:t>
            </a:r>
            <a:endParaRPr sz="1400">
              <a:latin typeface="Calibri"/>
              <a:ea typeface="Calibri"/>
              <a:cs typeface="Calibri"/>
              <a:sym typeface="Calibri"/>
            </a:endParaRPr>
          </a:p>
          <a:p>
            <a:pPr indent="0" lvl="0" marL="0" rtl="0" algn="l">
              <a:spcBef>
                <a:spcPts val="0"/>
              </a:spcBef>
              <a:spcAft>
                <a:spcPts val="0"/>
              </a:spcAft>
              <a:buNone/>
            </a:pPr>
            <a:r>
              <a:rPr lang="en-US" sz="1400">
                <a:solidFill>
                  <a:schemeClr val="dk1"/>
                </a:solidFill>
                <a:highlight>
                  <a:srgbClr val="FFFFFF"/>
                </a:highlight>
                <a:latin typeface="Calibri"/>
                <a:ea typeface="Calibri"/>
                <a:cs typeface="Calibri"/>
                <a:sym typeface="Calibri"/>
              </a:rPr>
              <a:t>The cold pool is a layer of cold bottom water that is 2°C or less and occurs near the seafloor. It results from melting sea ice in the winter and spring. </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400">
                <a:solidFill>
                  <a:schemeClr val="dk1"/>
                </a:solidFill>
                <a:highlight>
                  <a:srgbClr val="FFFFFF"/>
                </a:highlight>
                <a:latin typeface="Calibri"/>
                <a:ea typeface="Calibri"/>
                <a:cs typeface="Calibri"/>
                <a:sym typeface="Calibri"/>
              </a:rPr>
              <a:t>In the figure on the upper right, the bering sea cold pool is labelled as cold and nutrient rich</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400">
                <a:solidFill>
                  <a:schemeClr val="dk1"/>
                </a:solidFill>
                <a:highlight>
                  <a:srgbClr val="FFFFFF"/>
                </a:highlight>
                <a:latin typeface="Calibri"/>
                <a:ea typeface="Calibri"/>
                <a:cs typeface="Calibri"/>
                <a:sym typeface="Calibri"/>
              </a:rPr>
              <a:t>The Bering Sea cold pool is of interest because It creates a barrier for commercially important fish species like Pacific cod and pollock that prefer warmer waters.</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400">
                <a:solidFill>
                  <a:schemeClr val="dk1"/>
                </a:solidFill>
                <a:highlight>
                  <a:srgbClr val="FFFFFF"/>
                </a:highlight>
                <a:latin typeface="Calibri"/>
                <a:ea typeface="Calibri"/>
                <a:cs typeface="Calibri"/>
                <a:sym typeface="Calibri"/>
              </a:rPr>
              <a:t>The figure in the bottom left shows pilot study data from a pop-up float in the Bottom logging phase. </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400">
                <a:solidFill>
                  <a:schemeClr val="dk1"/>
                </a:solidFill>
                <a:highlight>
                  <a:srgbClr val="FFFFFF"/>
                </a:highlight>
                <a:latin typeface="Calibri"/>
                <a:ea typeface="Calibri"/>
                <a:cs typeface="Calibri"/>
                <a:sym typeface="Calibri"/>
              </a:rPr>
              <a:t>It shows formation of the 2C or less cold pool </a:t>
            </a:r>
            <a:r>
              <a:rPr lang="en-US" sz="1400">
                <a:solidFill>
                  <a:schemeClr val="dk1"/>
                </a:solidFill>
                <a:highlight>
                  <a:srgbClr val="FFFFFF"/>
                </a:highlight>
                <a:latin typeface="Calibri"/>
                <a:ea typeface="Calibri"/>
                <a:cs typeface="Calibri"/>
                <a:sym typeface="Calibri"/>
              </a:rPr>
              <a:t>occurring</a:t>
            </a:r>
            <a:r>
              <a:rPr lang="en-US" sz="1400">
                <a:solidFill>
                  <a:schemeClr val="dk1"/>
                </a:solidFill>
                <a:highlight>
                  <a:srgbClr val="FFFFFF"/>
                </a:highlight>
                <a:latin typeface="Calibri"/>
                <a:ea typeface="Calibri"/>
                <a:cs typeface="Calibri"/>
                <a:sym typeface="Calibri"/>
              </a:rPr>
              <a:t> in late January of 2020 </a:t>
            </a:r>
            <a:r>
              <a:rPr lang="en-US" sz="1400">
                <a:solidFill>
                  <a:schemeClr val="dk1"/>
                </a:solidFill>
                <a:highlight>
                  <a:srgbClr val="FFFFFF"/>
                </a:highlight>
                <a:latin typeface="Calibri"/>
                <a:ea typeface="Calibri"/>
                <a:cs typeface="Calibri"/>
                <a:sym typeface="Calibri"/>
              </a:rPr>
              <a:t>near St. Matthew Island</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c6aa49287a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c6aa49287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highlight>
                  <a:srgbClr val="FFFFFF"/>
                </a:highlight>
                <a:latin typeface="Calibri"/>
                <a:ea typeface="Calibri"/>
                <a:cs typeface="Calibri"/>
                <a:sym typeface="Calibri"/>
              </a:rPr>
              <a:t>W</a:t>
            </a:r>
            <a:r>
              <a:rPr lang="en-US" sz="1400">
                <a:solidFill>
                  <a:schemeClr val="dk1"/>
                </a:solidFill>
                <a:highlight>
                  <a:srgbClr val="FFFFFF"/>
                </a:highlight>
                <a:latin typeface="Calibri"/>
                <a:ea typeface="Calibri"/>
                <a:cs typeface="Calibri"/>
                <a:sym typeface="Calibri"/>
              </a:rPr>
              <a:t>e know the cold pool extent each year through  long-term mooring sites (M sites) that provide bottom temperature time-series at M8, M5, M4 and M2 shown on the left. The bottom-temperature data is integrated into a model that is useful for mapping the Bering Sea cold pool extent.</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The figure on the right shows historical model output of the cold pool, based on time-series bottom temperature data from sites M8, M5, M4 and M2</a:t>
            </a:r>
            <a:r>
              <a:rPr lang="en-US" sz="1400">
                <a:solidFill>
                  <a:schemeClr val="dk1"/>
                </a:solidFill>
                <a:highlight>
                  <a:srgbClr val="FFFFFF"/>
                </a:highlight>
                <a:latin typeface="Calibri"/>
                <a:ea typeface="Calibri"/>
                <a:cs typeface="Calibri"/>
                <a:sym typeface="Calibri"/>
              </a:rPr>
              <a:t> </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400">
                <a:solidFill>
                  <a:schemeClr val="dk1"/>
                </a:solidFill>
                <a:highlight>
                  <a:srgbClr val="FFFFFF"/>
                </a:highlight>
                <a:latin typeface="Calibri"/>
                <a:ea typeface="Calibri"/>
                <a:cs typeface="Calibri"/>
                <a:sym typeface="Calibri"/>
              </a:rPr>
              <a:t>Adding additional spatial coverage by deploying pop-ups across the shelf can give us a more complete picture of the cold pool.</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7a2d4ffb9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7a2d4ffb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latin typeface="Calibri"/>
                <a:ea typeface="Calibri"/>
                <a:cs typeface="Calibri"/>
                <a:sym typeface="Calibri"/>
              </a:rPr>
              <a:t>And so, that’s what we did!</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Currently the pop-up floats are being used in an ongoing NPRB proposal to increase spatial coverage of bottom temperature time-series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to improve the ROMS </a:t>
            </a:r>
            <a:r>
              <a:rPr lang="en-US" sz="1400">
                <a:solidFill>
                  <a:schemeClr val="dk1"/>
                </a:solidFill>
                <a:highlight>
                  <a:srgbClr val="FFFFFF"/>
                </a:highlight>
                <a:latin typeface="Calibri"/>
                <a:ea typeface="Calibri"/>
                <a:cs typeface="Calibri"/>
                <a:sym typeface="Calibri"/>
              </a:rPr>
              <a:t>Regional Ocean Modeling System (ROMS, Haidvogel et al 2000, Schepetkin and McWilliams 2005)</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model of the Bering Sea cold pool</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the bottom right shows a pilot hind-cast comparison between a pop-up float deployed in 2019 and ROMS model output.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They actually agree pretty well, and give us confidence that the ROMS cold pool model is performing well.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Still… The more spatial coverage we can get of bottom-temperatures, the better the model can be.</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US" sz="1400">
                <a:solidFill>
                  <a:schemeClr val="dk1"/>
                </a:solidFill>
                <a:latin typeface="Calibri"/>
                <a:ea typeface="Calibri"/>
                <a:cs typeface="Calibri"/>
                <a:sym typeface="Calibri"/>
              </a:rPr>
              <a:t>The additional colored squares in the map mark where pop-ups were deployed in 2020 to this end.</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type="title">
  <p:cSld name="TITLE">
    <p:bg>
      <p:bgPr>
        <a:solidFill>
          <a:schemeClr val="lt2"/>
        </a:solidFill>
      </p:bgPr>
    </p:bg>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485900" y="999309"/>
            <a:ext cx="4610100" cy="1092308"/>
          </a:xfrm>
          <a:prstGeom prst="rect">
            <a:avLst/>
          </a:prstGeom>
          <a:noFill/>
          <a:ln>
            <a:noFill/>
          </a:ln>
        </p:spPr>
      </p:pic>
      <p:sp>
        <p:nvSpPr>
          <p:cNvPr id="15" name="Google Shape;15;p2"/>
          <p:cNvSpPr txBox="1"/>
          <p:nvPr>
            <p:ph type="ctrTitle"/>
          </p:nvPr>
        </p:nvSpPr>
        <p:spPr>
          <a:xfrm>
            <a:off x="1371600" y="279802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496585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accent1"/>
              </a:buClr>
              <a:buSzPts val="2300"/>
              <a:buNone/>
              <a:defRPr b="0" sz="2300" cap="none">
                <a:solidFill>
                  <a:schemeClr val="accent1"/>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17" name="Google Shape;17;p2"/>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2"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showMasterSp="0">
  <p:cSld name="9_Title Slide">
    <p:bg>
      <p:bgPr>
        <a:solidFill>
          <a:schemeClr val="accent1"/>
        </a:solidFill>
      </p:bgPr>
    </p:bg>
    <p:spTree>
      <p:nvGrpSpPr>
        <p:cNvPr id="81" name="Shape 81"/>
        <p:cNvGrpSpPr/>
        <p:nvPr/>
      </p:nvGrpSpPr>
      <p:grpSpPr>
        <a:xfrm>
          <a:off x="0" y="0"/>
          <a:ext cx="0" cy="0"/>
          <a:chOff x="0" y="0"/>
          <a:chExt cx="0" cy="0"/>
        </a:xfrm>
      </p:grpSpPr>
      <p:sp>
        <p:nvSpPr>
          <p:cNvPr id="82" name="Google Shape;82;p11"/>
          <p:cNvSpPr txBox="1"/>
          <p:nvPr>
            <p:ph type="ctrTitle"/>
          </p:nvPr>
        </p:nvSpPr>
        <p:spPr>
          <a:xfrm>
            <a:off x="1371600" y="145244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lt1"/>
              </a:buClr>
              <a:buSzPts val="7200"/>
              <a:buFont typeface="Libre Franklin"/>
              <a:buNone/>
              <a:defRPr sz="7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1"/>
          <p:cNvSpPr txBox="1"/>
          <p:nvPr>
            <p:ph idx="1" type="subTitle"/>
          </p:nvPr>
        </p:nvSpPr>
        <p:spPr>
          <a:xfrm>
            <a:off x="1371600" y="362027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rgbClr val="D8D8D8"/>
              </a:buClr>
              <a:buSzPts val="2300"/>
              <a:buNone/>
              <a:defRPr b="0" sz="2300" cap="none">
                <a:solidFill>
                  <a:srgbClr val="D8D8D8"/>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84" name="Google Shape;84;p11"/>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D8D8D8"/>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D8D8D8"/>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D8D8D8"/>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D8D8D8"/>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D8D8D8"/>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D8D8D8"/>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D8D8D8"/>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D8D8D8"/>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D8D8D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1" title="Side bar"/>
          <p:cNvSpPr/>
          <p:nvPr/>
        </p:nvSpPr>
        <p:spPr>
          <a:xfrm>
            <a:off x="478095" y="376"/>
            <a:ext cx="228600" cy="685762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showMasterSp="0">
  <p:cSld name="10_Title Slide">
    <p:bg>
      <p:bgPr>
        <a:solidFill>
          <a:srgbClr val="3F3F3F"/>
        </a:solidFill>
      </p:bgPr>
    </p:bg>
    <p:spTree>
      <p:nvGrpSpPr>
        <p:cNvPr id="88" name="Shape 88"/>
        <p:cNvGrpSpPr/>
        <p:nvPr/>
      </p:nvGrpSpPr>
      <p:grpSpPr>
        <a:xfrm>
          <a:off x="0" y="0"/>
          <a:ext cx="0" cy="0"/>
          <a:chOff x="0" y="0"/>
          <a:chExt cx="0" cy="0"/>
        </a:xfrm>
      </p:grpSpPr>
      <p:sp>
        <p:nvSpPr>
          <p:cNvPr id="89" name="Google Shape;89;p12"/>
          <p:cNvSpPr txBox="1"/>
          <p:nvPr>
            <p:ph type="ctrTitle"/>
          </p:nvPr>
        </p:nvSpPr>
        <p:spPr>
          <a:xfrm>
            <a:off x="1371600" y="145244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lt1"/>
              </a:buClr>
              <a:buSzPts val="7200"/>
              <a:buFont typeface="Libre Franklin"/>
              <a:buNone/>
              <a:defRPr sz="7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2"/>
          <p:cNvSpPr txBox="1"/>
          <p:nvPr>
            <p:ph idx="1" type="subTitle"/>
          </p:nvPr>
        </p:nvSpPr>
        <p:spPr>
          <a:xfrm>
            <a:off x="1371600" y="362027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accent1"/>
              </a:buClr>
              <a:buSzPts val="2300"/>
              <a:buNone/>
              <a:defRPr b="0" sz="2300" cap="none">
                <a:solidFill>
                  <a:schemeClr val="accent1"/>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91" name="Google Shape;91;p12"/>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A5A5A5"/>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A5A5A5"/>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A5A5A5"/>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A5A5A5"/>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A5A5A5"/>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A5A5A5"/>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A5A5A5"/>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A5A5A5"/>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A5A5A5"/>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12"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5" name="Shape 95"/>
        <p:cNvGrpSpPr/>
        <p:nvPr/>
      </p:nvGrpSpPr>
      <p:grpSpPr>
        <a:xfrm>
          <a:off x="0" y="0"/>
          <a:ext cx="0" cy="0"/>
          <a:chOff x="0" y="0"/>
          <a:chExt cx="0" cy="0"/>
        </a:xfrm>
      </p:grpSpPr>
      <p:sp>
        <p:nvSpPr>
          <p:cNvPr id="96" name="Google Shape;96;p1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3"/>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98" name="Google Shape;98;p13"/>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99" name="Google Shape;99;p13"/>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3"/>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2" name="Shape 102"/>
        <p:cNvGrpSpPr/>
        <p:nvPr/>
      </p:nvGrpSpPr>
      <p:grpSpPr>
        <a:xfrm>
          <a:off x="0" y="0"/>
          <a:ext cx="0" cy="0"/>
          <a:chOff x="0" y="0"/>
          <a:chExt cx="0" cy="0"/>
        </a:xfrm>
      </p:grpSpPr>
      <p:sp>
        <p:nvSpPr>
          <p:cNvPr id="103" name="Google Shape;103;p14"/>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4"/>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105" name="Google Shape;105;p14"/>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06" name="Google Shape;106;p14"/>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107" name="Google Shape;107;p14"/>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08" name="Google Shape;108;p14"/>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4"/>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4"/>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1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5"/>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5"/>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16"/>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6"/>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6"/>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120" name="Shape 120"/>
        <p:cNvGrpSpPr/>
        <p:nvPr/>
      </p:nvGrpSpPr>
      <p:grpSpPr>
        <a:xfrm>
          <a:off x="0" y="0"/>
          <a:ext cx="0" cy="0"/>
          <a:chOff x="0" y="0"/>
          <a:chExt cx="0" cy="0"/>
        </a:xfrm>
      </p:grpSpPr>
      <p:sp>
        <p:nvSpPr>
          <p:cNvPr id="121" name="Google Shape;121;p17"/>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7"/>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7"/>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17"/>
          <p:cNvSpPr/>
          <p:nvPr/>
        </p:nvSpPr>
        <p:spPr>
          <a:xfrm>
            <a:off x="349405" y="5969620"/>
            <a:ext cx="1880839" cy="48376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25" name="Google Shape;125;p17"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Blank">
  <p:cSld name="10_Blank">
    <p:spTree>
      <p:nvGrpSpPr>
        <p:cNvPr id="126" name="Shape 126"/>
        <p:cNvGrpSpPr/>
        <p:nvPr/>
      </p:nvGrpSpPr>
      <p:grpSpPr>
        <a:xfrm>
          <a:off x="0" y="0"/>
          <a:ext cx="0" cy="0"/>
          <a:chOff x="0" y="0"/>
          <a:chExt cx="0" cy="0"/>
        </a:xfrm>
      </p:grpSpPr>
      <p:sp>
        <p:nvSpPr>
          <p:cNvPr id="127" name="Google Shape;127;p18"/>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28" name="Google Shape;128;p18"/>
          <p:cNvSpPr txBox="1"/>
          <p:nvPr>
            <p:ph idx="10" type="dt"/>
          </p:nvPr>
        </p:nvSpPr>
        <p:spPr>
          <a:xfrm>
            <a:off x="1383044"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8"/>
          <p:cNvSpPr txBox="1"/>
          <p:nvPr>
            <p:ph idx="11" type="ftr"/>
          </p:nvPr>
        </p:nvSpPr>
        <p:spPr>
          <a:xfrm>
            <a:off x="2202026" y="6453386"/>
            <a:ext cx="838911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8"/>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8" title="Side bar"/>
          <p:cNvSpPr/>
          <p:nvPr/>
        </p:nvSpPr>
        <p:spPr>
          <a:xfrm>
            <a:off x="478095" y="1000125"/>
            <a:ext cx="228600" cy="58670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8"/>
          <p:cNvPicPr preferRelativeResize="0"/>
          <p:nvPr/>
        </p:nvPicPr>
        <p:blipFill rotWithShape="1">
          <a:blip r:embed="rId2">
            <a:alphaModFix/>
          </a:blip>
          <a:srcRect b="0" l="0" r="0" t="0"/>
          <a:stretch/>
        </p:blipFill>
        <p:spPr>
          <a:xfrm>
            <a:off x="385424" y="395465"/>
            <a:ext cx="1798820" cy="42621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lank">
  <p:cSld name="14_Blank">
    <p:spTree>
      <p:nvGrpSpPr>
        <p:cNvPr id="133" name="Shape 133"/>
        <p:cNvGrpSpPr/>
        <p:nvPr/>
      </p:nvGrpSpPr>
      <p:grpSpPr>
        <a:xfrm>
          <a:off x="0" y="0"/>
          <a:ext cx="0" cy="0"/>
          <a:chOff x="0" y="0"/>
          <a:chExt cx="0" cy="0"/>
        </a:xfrm>
      </p:grpSpPr>
      <p:sp>
        <p:nvSpPr>
          <p:cNvPr id="134" name="Google Shape;134;p1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35" name="Google Shape;135;p19"/>
          <p:cNvSpPr txBox="1"/>
          <p:nvPr>
            <p:ph idx="10" type="dt"/>
          </p:nvPr>
        </p:nvSpPr>
        <p:spPr>
          <a:xfrm>
            <a:off x="1383044"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9"/>
          <p:cNvSpPr txBox="1"/>
          <p:nvPr>
            <p:ph idx="11" type="ftr"/>
          </p:nvPr>
        </p:nvSpPr>
        <p:spPr>
          <a:xfrm>
            <a:off x="2202026" y="6453386"/>
            <a:ext cx="838911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9"/>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p19" title="Side bar"/>
          <p:cNvSpPr/>
          <p:nvPr/>
        </p:nvSpPr>
        <p:spPr>
          <a:xfrm>
            <a:off x="478095" y="1000125"/>
            <a:ext cx="228600" cy="58670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19"/>
          <p:cNvPicPr preferRelativeResize="0"/>
          <p:nvPr/>
        </p:nvPicPr>
        <p:blipFill rotWithShape="1">
          <a:blip r:embed="rId2">
            <a:alphaModFix/>
          </a:blip>
          <a:srcRect b="0" l="0" r="0" t="0"/>
          <a:stretch/>
        </p:blipFill>
        <p:spPr>
          <a:xfrm>
            <a:off x="385424" y="395465"/>
            <a:ext cx="1798820" cy="42621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140" name="Shape 140"/>
        <p:cNvGrpSpPr/>
        <p:nvPr/>
      </p:nvGrpSpPr>
      <p:grpSpPr>
        <a:xfrm>
          <a:off x="0" y="0"/>
          <a:ext cx="0" cy="0"/>
          <a:chOff x="0" y="0"/>
          <a:chExt cx="0" cy="0"/>
        </a:xfrm>
      </p:grpSpPr>
      <p:sp>
        <p:nvSpPr>
          <p:cNvPr id="141" name="Google Shape;141;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42" name="Google Shape;142;p20"/>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0"/>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0"/>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20" title="Side bar"/>
          <p:cNvSpPr/>
          <p:nvPr/>
        </p:nvSpPr>
        <p:spPr>
          <a:xfrm>
            <a:off x="478095" y="376"/>
            <a:ext cx="228600" cy="58670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0"/>
          <p:cNvPicPr preferRelativeResize="0"/>
          <p:nvPr/>
        </p:nvPicPr>
        <p:blipFill rotWithShape="1">
          <a:blip r:embed="rId2">
            <a:alphaModFix/>
          </a:blip>
          <a:srcRect b="0" l="0" r="0" t="0"/>
          <a:stretch/>
        </p:blipFill>
        <p:spPr>
          <a:xfrm>
            <a:off x="385424" y="6017651"/>
            <a:ext cx="1798820" cy="42621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4" name="Google Shape;24;p3"/>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chemeClr val="lt1"/>
        </a:solidFill>
      </p:bgPr>
    </p:bg>
    <p:spTree>
      <p:nvGrpSpPr>
        <p:cNvPr id="147" name="Shape 147"/>
        <p:cNvGrpSpPr/>
        <p:nvPr/>
      </p:nvGrpSpPr>
      <p:grpSpPr>
        <a:xfrm>
          <a:off x="0" y="0"/>
          <a:ext cx="0" cy="0"/>
          <a:chOff x="0" y="0"/>
          <a:chExt cx="0" cy="0"/>
        </a:xfrm>
      </p:grpSpPr>
      <p:sp>
        <p:nvSpPr>
          <p:cNvPr id="148" name="Google Shape;148;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49" name="Google Shape;149;p21"/>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1"/>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1"/>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1"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Blank">
  <p:cSld name="11_Blank">
    <p:spTree>
      <p:nvGrpSpPr>
        <p:cNvPr id="153" name="Shape 153"/>
        <p:cNvGrpSpPr/>
        <p:nvPr/>
      </p:nvGrpSpPr>
      <p:grpSpPr>
        <a:xfrm>
          <a:off x="0" y="0"/>
          <a:ext cx="0" cy="0"/>
          <a:chOff x="0" y="0"/>
          <a:chExt cx="0" cy="0"/>
        </a:xfrm>
      </p:grpSpPr>
      <p:sp>
        <p:nvSpPr>
          <p:cNvPr id="154" name="Google Shape;154;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55" name="Google Shape;155;p22"/>
          <p:cNvSpPr txBox="1"/>
          <p:nvPr>
            <p:ph idx="10" type="dt"/>
          </p:nvPr>
        </p:nvSpPr>
        <p:spPr>
          <a:xfrm>
            <a:off x="1383044"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2"/>
          <p:cNvSpPr txBox="1"/>
          <p:nvPr>
            <p:ph idx="11" type="ftr"/>
          </p:nvPr>
        </p:nvSpPr>
        <p:spPr>
          <a:xfrm>
            <a:off x="2202026" y="6453386"/>
            <a:ext cx="838911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2"/>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22" title="Side bar"/>
          <p:cNvSpPr/>
          <p:nvPr/>
        </p:nvSpPr>
        <p:spPr>
          <a:xfrm>
            <a:off x="478095" y="1000125"/>
            <a:ext cx="228600" cy="58670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2"/>
          <p:cNvPicPr preferRelativeResize="0"/>
          <p:nvPr/>
        </p:nvPicPr>
        <p:blipFill rotWithShape="1">
          <a:blip r:embed="rId2">
            <a:alphaModFix/>
          </a:blip>
          <a:srcRect b="0" l="0" r="0" t="0"/>
          <a:stretch/>
        </p:blipFill>
        <p:spPr>
          <a:xfrm>
            <a:off x="385424" y="395465"/>
            <a:ext cx="1798820" cy="42621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p:cSld name="6_Blank">
    <p:spTree>
      <p:nvGrpSpPr>
        <p:cNvPr id="160" name="Shape 160"/>
        <p:cNvGrpSpPr/>
        <p:nvPr/>
      </p:nvGrpSpPr>
      <p:grpSpPr>
        <a:xfrm>
          <a:off x="0" y="0"/>
          <a:ext cx="0" cy="0"/>
          <a:chOff x="0" y="0"/>
          <a:chExt cx="0" cy="0"/>
        </a:xfrm>
      </p:grpSpPr>
      <p:sp>
        <p:nvSpPr>
          <p:cNvPr id="161" name="Google Shape;161;p23"/>
          <p:cNvSpPr/>
          <p:nvPr/>
        </p:nvSpPr>
        <p:spPr>
          <a:xfrm>
            <a:off x="0" y="0"/>
            <a:ext cx="12192000" cy="685762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62" name="Google Shape;162;p23"/>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3"/>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3"/>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23" title="Side bar"/>
          <p:cNvSpPr/>
          <p:nvPr/>
        </p:nvSpPr>
        <p:spPr>
          <a:xfrm>
            <a:off x="478095" y="376"/>
            <a:ext cx="228600" cy="58670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3"/>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167" name="Shape 167"/>
        <p:cNvGrpSpPr/>
        <p:nvPr/>
      </p:nvGrpSpPr>
      <p:grpSpPr>
        <a:xfrm>
          <a:off x="0" y="0"/>
          <a:ext cx="0" cy="0"/>
          <a:chOff x="0" y="0"/>
          <a:chExt cx="0" cy="0"/>
        </a:xfrm>
      </p:grpSpPr>
      <p:sp>
        <p:nvSpPr>
          <p:cNvPr id="168" name="Google Shape;168;p24"/>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69" name="Google Shape;169;p24"/>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4"/>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4"/>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24"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lank">
  <p:cSld name="12_Blank">
    <p:spTree>
      <p:nvGrpSpPr>
        <p:cNvPr id="173" name="Shape 173"/>
        <p:cNvGrpSpPr/>
        <p:nvPr/>
      </p:nvGrpSpPr>
      <p:grpSpPr>
        <a:xfrm>
          <a:off x="0" y="0"/>
          <a:ext cx="0" cy="0"/>
          <a:chOff x="0" y="0"/>
          <a:chExt cx="0" cy="0"/>
        </a:xfrm>
      </p:grpSpPr>
      <p:sp>
        <p:nvSpPr>
          <p:cNvPr id="174" name="Google Shape;174;p2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id="175" name="Google Shape;175;p25"/>
          <p:cNvPicPr preferRelativeResize="0"/>
          <p:nvPr/>
        </p:nvPicPr>
        <p:blipFill rotWithShape="1">
          <a:blip r:embed="rId2">
            <a:alphaModFix/>
          </a:blip>
          <a:srcRect b="0" l="0" r="0" t="0"/>
          <a:stretch/>
        </p:blipFill>
        <p:spPr>
          <a:xfrm>
            <a:off x="380304" y="395465"/>
            <a:ext cx="1800766" cy="426670"/>
          </a:xfrm>
          <a:prstGeom prst="rect">
            <a:avLst/>
          </a:prstGeom>
          <a:noFill/>
          <a:ln>
            <a:noFill/>
          </a:ln>
        </p:spPr>
      </p:pic>
      <p:sp>
        <p:nvSpPr>
          <p:cNvPr id="176" name="Google Shape;176;p25"/>
          <p:cNvSpPr txBox="1"/>
          <p:nvPr>
            <p:ph idx="10" type="dt"/>
          </p:nvPr>
        </p:nvSpPr>
        <p:spPr>
          <a:xfrm>
            <a:off x="1383044"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5"/>
          <p:cNvSpPr txBox="1"/>
          <p:nvPr>
            <p:ph idx="11" type="ftr"/>
          </p:nvPr>
        </p:nvSpPr>
        <p:spPr>
          <a:xfrm>
            <a:off x="2202026" y="6453386"/>
            <a:ext cx="838911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25"/>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5" title="Side bar"/>
          <p:cNvSpPr/>
          <p:nvPr/>
        </p:nvSpPr>
        <p:spPr>
          <a:xfrm>
            <a:off x="478095" y="1000125"/>
            <a:ext cx="228600" cy="58670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180" name="Shape 180"/>
        <p:cNvGrpSpPr/>
        <p:nvPr/>
      </p:nvGrpSpPr>
      <p:grpSpPr>
        <a:xfrm>
          <a:off x="0" y="0"/>
          <a:ext cx="0" cy="0"/>
          <a:chOff x="0" y="0"/>
          <a:chExt cx="0" cy="0"/>
        </a:xfrm>
      </p:grpSpPr>
      <p:sp>
        <p:nvSpPr>
          <p:cNvPr id="181" name="Google Shape;181;p26"/>
          <p:cNvSpPr/>
          <p:nvPr/>
        </p:nvSpPr>
        <p:spPr>
          <a:xfrm>
            <a:off x="0" y="0"/>
            <a:ext cx="12192000" cy="68576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82" name="Google Shape;182;p26"/>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6"/>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6"/>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26" title="Side bar"/>
          <p:cNvSpPr/>
          <p:nvPr/>
        </p:nvSpPr>
        <p:spPr>
          <a:xfrm>
            <a:off x="478095" y="376"/>
            <a:ext cx="228600" cy="586702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6"/>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p:cSld name="5_Blank">
    <p:spTree>
      <p:nvGrpSpPr>
        <p:cNvPr id="187" name="Shape 187"/>
        <p:cNvGrpSpPr/>
        <p:nvPr/>
      </p:nvGrpSpPr>
      <p:grpSpPr>
        <a:xfrm>
          <a:off x="0" y="0"/>
          <a:ext cx="0" cy="0"/>
          <a:chOff x="0" y="0"/>
          <a:chExt cx="0" cy="0"/>
        </a:xfrm>
      </p:grpSpPr>
      <p:sp>
        <p:nvSpPr>
          <p:cNvPr id="188" name="Google Shape;188;p27"/>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89" name="Google Shape;189;p27"/>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27"/>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7"/>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92" name="Google Shape;192;p27" title="Side bar"/>
          <p:cNvSpPr/>
          <p:nvPr/>
        </p:nvSpPr>
        <p:spPr>
          <a:xfrm>
            <a:off x="478095" y="376"/>
            <a:ext cx="228600" cy="685762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lank">
  <p:cSld name="13_Blank">
    <p:spTree>
      <p:nvGrpSpPr>
        <p:cNvPr id="193" name="Shape 193"/>
        <p:cNvGrpSpPr/>
        <p:nvPr/>
      </p:nvGrpSpPr>
      <p:grpSpPr>
        <a:xfrm>
          <a:off x="0" y="0"/>
          <a:ext cx="0" cy="0"/>
          <a:chOff x="0" y="0"/>
          <a:chExt cx="0" cy="0"/>
        </a:xfrm>
      </p:grpSpPr>
      <p:sp>
        <p:nvSpPr>
          <p:cNvPr id="194" name="Google Shape;194;p28"/>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id="195" name="Google Shape;195;p28"/>
          <p:cNvPicPr preferRelativeResize="0"/>
          <p:nvPr/>
        </p:nvPicPr>
        <p:blipFill rotWithShape="1">
          <a:blip r:embed="rId2">
            <a:alphaModFix/>
          </a:blip>
          <a:srcRect b="0" l="0" r="0" t="0"/>
          <a:stretch/>
        </p:blipFill>
        <p:spPr>
          <a:xfrm>
            <a:off x="380304" y="395465"/>
            <a:ext cx="1800766" cy="426670"/>
          </a:xfrm>
          <a:prstGeom prst="rect">
            <a:avLst/>
          </a:prstGeom>
          <a:noFill/>
          <a:ln>
            <a:noFill/>
          </a:ln>
        </p:spPr>
      </p:pic>
      <p:sp>
        <p:nvSpPr>
          <p:cNvPr id="196" name="Google Shape;196;p28"/>
          <p:cNvSpPr txBox="1"/>
          <p:nvPr>
            <p:ph idx="10" type="dt"/>
          </p:nvPr>
        </p:nvSpPr>
        <p:spPr>
          <a:xfrm>
            <a:off x="1383044" y="6453386"/>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28"/>
          <p:cNvSpPr txBox="1"/>
          <p:nvPr>
            <p:ph idx="11" type="ftr"/>
          </p:nvPr>
        </p:nvSpPr>
        <p:spPr>
          <a:xfrm>
            <a:off x="2202026" y="6453386"/>
            <a:ext cx="838911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28"/>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28" title="Side bar"/>
          <p:cNvSpPr/>
          <p:nvPr/>
        </p:nvSpPr>
        <p:spPr>
          <a:xfrm>
            <a:off x="478095" y="1000125"/>
            <a:ext cx="228600" cy="586702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00" name="Shape 200"/>
        <p:cNvGrpSpPr/>
        <p:nvPr/>
      </p:nvGrpSpPr>
      <p:grpSpPr>
        <a:xfrm>
          <a:off x="0" y="0"/>
          <a:ext cx="0" cy="0"/>
          <a:chOff x="0" y="0"/>
          <a:chExt cx="0" cy="0"/>
        </a:xfrm>
      </p:grpSpPr>
      <p:sp>
        <p:nvSpPr>
          <p:cNvPr id="201" name="Google Shape;201;p29"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29"/>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204" name="Google Shape;204;p29"/>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05" name="Google Shape;205;p29"/>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29"/>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29"/>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08" name="Google Shape;208;p29" title="Divider Bar"/>
          <p:cNvSpPr/>
          <p:nvPr/>
        </p:nvSpPr>
        <p:spPr>
          <a:xfrm>
            <a:off x="5303520" y="376"/>
            <a:ext cx="2286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9"/>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10" name="Shape 210"/>
        <p:cNvGrpSpPr/>
        <p:nvPr/>
      </p:nvGrpSpPr>
      <p:grpSpPr>
        <a:xfrm>
          <a:off x="0" y="0"/>
          <a:ext cx="0" cy="0"/>
          <a:chOff x="0" y="0"/>
          <a:chExt cx="0" cy="0"/>
        </a:xfrm>
      </p:grpSpPr>
      <p:sp>
        <p:nvSpPr>
          <p:cNvPr id="211" name="Google Shape;211;p30"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30"/>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214" name="Google Shape;214;p30"/>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15" name="Google Shape;215;p30"/>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p30" title="Divider Bar"/>
          <p:cNvSpPr/>
          <p:nvPr/>
        </p:nvSpPr>
        <p:spPr>
          <a:xfrm>
            <a:off x="5303520" y="376"/>
            <a:ext cx="2286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0"/>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
        <p:nvSpPr>
          <p:cNvPr id="218" name="Google Shape;218;p30"/>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30"/>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showMasterSp="0">
  <p:cSld name="6_Title Slide">
    <p:bg>
      <p:bgPr>
        <a:solidFill>
          <a:srgbClr val="3F3F3F"/>
        </a:solidFill>
      </p:bgPr>
    </p:bg>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0" l="0" r="0" t="0"/>
          <a:stretch/>
        </p:blipFill>
        <p:spPr>
          <a:xfrm>
            <a:off x="1485900" y="999309"/>
            <a:ext cx="4610100" cy="1092308"/>
          </a:xfrm>
          <a:prstGeom prst="rect">
            <a:avLst/>
          </a:prstGeom>
          <a:noFill/>
          <a:ln>
            <a:noFill/>
          </a:ln>
        </p:spPr>
      </p:pic>
      <p:sp>
        <p:nvSpPr>
          <p:cNvPr id="29" name="Google Shape;29;p4"/>
          <p:cNvSpPr txBox="1"/>
          <p:nvPr>
            <p:ph type="ctrTitle"/>
          </p:nvPr>
        </p:nvSpPr>
        <p:spPr>
          <a:xfrm>
            <a:off x="1371600" y="279802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lt1"/>
              </a:buClr>
              <a:buSzPts val="7200"/>
              <a:buFont typeface="Libre Franklin"/>
              <a:buNone/>
              <a:defRPr sz="7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subTitle"/>
          </p:nvPr>
        </p:nvSpPr>
        <p:spPr>
          <a:xfrm>
            <a:off x="1371600" y="496585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accent1"/>
              </a:buClr>
              <a:buSzPts val="2300"/>
              <a:buNone/>
              <a:defRPr b="0" sz="2300" cap="none">
                <a:solidFill>
                  <a:schemeClr val="accent1"/>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31" name="Google Shape;31;p4"/>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A5A5A5"/>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A5A5A5"/>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A5A5A5"/>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A5A5A5"/>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A5A5A5"/>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A5A5A5"/>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A5A5A5"/>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A5A5A5"/>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A5A5A5"/>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4"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icture with Caption" showMasterSp="0">
  <p:cSld name="4_Picture with Caption">
    <p:spTree>
      <p:nvGrpSpPr>
        <p:cNvPr id="220" name="Shape 220"/>
        <p:cNvGrpSpPr/>
        <p:nvPr/>
      </p:nvGrpSpPr>
      <p:grpSpPr>
        <a:xfrm>
          <a:off x="0" y="0"/>
          <a:ext cx="0" cy="0"/>
          <a:chOff x="0" y="0"/>
          <a:chExt cx="0" cy="0"/>
        </a:xfrm>
      </p:grpSpPr>
      <p:sp>
        <p:nvSpPr>
          <p:cNvPr id="221" name="Google Shape;221;p31"/>
          <p:cNvSpPr/>
          <p:nvPr/>
        </p:nvSpPr>
        <p:spPr>
          <a:xfrm>
            <a:off x="5532119" y="0"/>
            <a:ext cx="6659880" cy="68576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22" name="Google Shape;222;p31"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31"/>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25" name="Google Shape;225;p31"/>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31" title="Divider Bar"/>
          <p:cNvSpPr/>
          <p:nvPr/>
        </p:nvSpPr>
        <p:spPr>
          <a:xfrm>
            <a:off x="5303520"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1"/>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
        <p:nvSpPr>
          <p:cNvPr id="228" name="Google Shape;228;p31"/>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1"/>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 with Caption" showMasterSp="0">
  <p:cSld name="4_Content with Caption">
    <p:spTree>
      <p:nvGrpSpPr>
        <p:cNvPr id="230" name="Shape 230"/>
        <p:cNvGrpSpPr/>
        <p:nvPr/>
      </p:nvGrpSpPr>
      <p:grpSpPr>
        <a:xfrm>
          <a:off x="0" y="0"/>
          <a:ext cx="0" cy="0"/>
          <a:chOff x="0" y="0"/>
          <a:chExt cx="0" cy="0"/>
        </a:xfrm>
      </p:grpSpPr>
      <p:sp>
        <p:nvSpPr>
          <p:cNvPr id="231" name="Google Shape;231;p32" title="Background Shape"/>
          <p:cNvSpPr/>
          <p:nvPr/>
        </p:nvSpPr>
        <p:spPr>
          <a:xfrm>
            <a:off x="0" y="376"/>
            <a:ext cx="3162925"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txBox="1"/>
          <p:nvPr>
            <p:ph type="title"/>
          </p:nvPr>
        </p:nvSpPr>
        <p:spPr>
          <a:xfrm>
            <a:off x="380304" y="685800"/>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32"/>
          <p:cNvSpPr txBox="1"/>
          <p:nvPr>
            <p:ph idx="1" type="body"/>
          </p:nvPr>
        </p:nvSpPr>
        <p:spPr>
          <a:xfrm>
            <a:off x="380304" y="2400300"/>
            <a:ext cx="2422857" cy="3467099"/>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34" name="Google Shape;234;p32"/>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32"/>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32"/>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37" name="Google Shape;237;p32" title="Divider Bar"/>
          <p:cNvSpPr/>
          <p:nvPr/>
        </p:nvSpPr>
        <p:spPr>
          <a:xfrm>
            <a:off x="3162925" y="376"/>
            <a:ext cx="2286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2"/>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
        <p:nvSpPr>
          <p:cNvPr id="239" name="Google Shape;239;p32"/>
          <p:cNvSpPr txBox="1"/>
          <p:nvPr>
            <p:ph idx="2" type="body"/>
          </p:nvPr>
        </p:nvSpPr>
        <p:spPr>
          <a:xfrm>
            <a:off x="3906000" y="685800"/>
            <a:ext cx="7905696"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240" name="Google Shape;240;p32"/>
          <p:cNvSpPr txBox="1"/>
          <p:nvPr>
            <p:ph idx="3" type="body"/>
          </p:nvPr>
        </p:nvSpPr>
        <p:spPr>
          <a:xfrm>
            <a:off x="3906000" y="1755073"/>
            <a:ext cx="373148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41" name="Google Shape;241;p32"/>
          <p:cNvSpPr txBox="1"/>
          <p:nvPr>
            <p:ph idx="4" type="body"/>
          </p:nvPr>
        </p:nvSpPr>
        <p:spPr>
          <a:xfrm>
            <a:off x="8080207" y="1755073"/>
            <a:ext cx="373148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 with Caption" showMasterSp="0">
  <p:cSld name="5_Content with Caption">
    <p:spTree>
      <p:nvGrpSpPr>
        <p:cNvPr id="242" name="Shape 242"/>
        <p:cNvGrpSpPr/>
        <p:nvPr/>
      </p:nvGrpSpPr>
      <p:grpSpPr>
        <a:xfrm>
          <a:off x="0" y="0"/>
          <a:ext cx="0" cy="0"/>
          <a:chOff x="0" y="0"/>
          <a:chExt cx="0" cy="0"/>
        </a:xfrm>
      </p:grpSpPr>
      <p:sp>
        <p:nvSpPr>
          <p:cNvPr id="243" name="Google Shape;243;p33" title="Divider Bar"/>
          <p:cNvSpPr/>
          <p:nvPr/>
        </p:nvSpPr>
        <p:spPr>
          <a:xfrm>
            <a:off x="0" y="376"/>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title="Background Shape"/>
          <p:cNvSpPr/>
          <p:nvPr/>
        </p:nvSpPr>
        <p:spPr>
          <a:xfrm>
            <a:off x="0" y="376"/>
            <a:ext cx="3162925"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ph type="title"/>
          </p:nvPr>
        </p:nvSpPr>
        <p:spPr>
          <a:xfrm>
            <a:off x="380304" y="685800"/>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33"/>
          <p:cNvSpPr txBox="1"/>
          <p:nvPr>
            <p:ph idx="1" type="body"/>
          </p:nvPr>
        </p:nvSpPr>
        <p:spPr>
          <a:xfrm>
            <a:off x="380304" y="2400300"/>
            <a:ext cx="2422857" cy="3467099"/>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47" name="Google Shape;247;p33"/>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3"/>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33"/>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p33" title="Divider Bar"/>
          <p:cNvSpPr/>
          <p:nvPr/>
        </p:nvSpPr>
        <p:spPr>
          <a:xfrm>
            <a:off x="316292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3"/>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 with Caption" showMasterSp="0">
  <p:cSld name="12_Content with Caption">
    <p:spTree>
      <p:nvGrpSpPr>
        <p:cNvPr id="252" name="Shape 252"/>
        <p:cNvGrpSpPr/>
        <p:nvPr/>
      </p:nvGrpSpPr>
      <p:grpSpPr>
        <a:xfrm>
          <a:off x="0" y="0"/>
          <a:ext cx="0" cy="0"/>
          <a:chOff x="0" y="0"/>
          <a:chExt cx="0" cy="0"/>
        </a:xfrm>
      </p:grpSpPr>
      <p:sp>
        <p:nvSpPr>
          <p:cNvPr id="253" name="Google Shape;253;p34" title="Divider Bar"/>
          <p:cNvSpPr/>
          <p:nvPr/>
        </p:nvSpPr>
        <p:spPr>
          <a:xfrm>
            <a:off x="0" y="376"/>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title="Background Shape"/>
          <p:cNvSpPr/>
          <p:nvPr/>
        </p:nvSpPr>
        <p:spPr>
          <a:xfrm>
            <a:off x="0" y="376"/>
            <a:ext cx="3162925"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txBox="1"/>
          <p:nvPr>
            <p:ph type="title"/>
          </p:nvPr>
        </p:nvSpPr>
        <p:spPr>
          <a:xfrm>
            <a:off x="380304" y="1367853"/>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34"/>
          <p:cNvSpPr txBox="1"/>
          <p:nvPr>
            <p:ph idx="1" type="body"/>
          </p:nvPr>
        </p:nvSpPr>
        <p:spPr>
          <a:xfrm>
            <a:off x="380304" y="3082353"/>
            <a:ext cx="2422857" cy="2785047"/>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57" name="Google Shape;257;p34"/>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34"/>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34"/>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60" name="Google Shape;260;p34" title="Divider Bar"/>
          <p:cNvSpPr/>
          <p:nvPr/>
        </p:nvSpPr>
        <p:spPr>
          <a:xfrm>
            <a:off x="316292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34"/>
          <p:cNvPicPr preferRelativeResize="0"/>
          <p:nvPr/>
        </p:nvPicPr>
        <p:blipFill rotWithShape="1">
          <a:blip r:embed="rId2">
            <a:alphaModFix/>
          </a:blip>
          <a:srcRect b="0" l="0" r="0" t="0"/>
          <a:stretch/>
        </p:blipFill>
        <p:spPr>
          <a:xfrm>
            <a:off x="380304" y="395465"/>
            <a:ext cx="1800766" cy="42667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with Caption" showMasterSp="0">
  <p:cSld name="2_Content with Caption">
    <p:spTree>
      <p:nvGrpSpPr>
        <p:cNvPr id="262" name="Shape 262"/>
        <p:cNvGrpSpPr/>
        <p:nvPr/>
      </p:nvGrpSpPr>
      <p:grpSpPr>
        <a:xfrm>
          <a:off x="0" y="0"/>
          <a:ext cx="0" cy="0"/>
          <a:chOff x="0" y="0"/>
          <a:chExt cx="0" cy="0"/>
        </a:xfrm>
      </p:grpSpPr>
      <p:sp>
        <p:nvSpPr>
          <p:cNvPr id="263" name="Google Shape;263;p35"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35"/>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266" name="Google Shape;266;p35"/>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67" name="Google Shape;267;p35"/>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35"/>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35"/>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70" name="Google Shape;270;p35" title="Divider Bar"/>
          <p:cNvSpPr/>
          <p:nvPr/>
        </p:nvSpPr>
        <p:spPr>
          <a:xfrm>
            <a:off x="5303520" y="376"/>
            <a:ext cx="2286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showMasterSp="0">
  <p:cSld name="1_Picture with Caption">
    <p:spTree>
      <p:nvGrpSpPr>
        <p:cNvPr id="271" name="Shape 271"/>
        <p:cNvGrpSpPr/>
        <p:nvPr/>
      </p:nvGrpSpPr>
      <p:grpSpPr>
        <a:xfrm>
          <a:off x="0" y="0"/>
          <a:ext cx="0" cy="0"/>
          <a:chOff x="0" y="0"/>
          <a:chExt cx="0" cy="0"/>
        </a:xfrm>
      </p:grpSpPr>
      <p:sp>
        <p:nvSpPr>
          <p:cNvPr id="272" name="Google Shape;272;p36"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36"/>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275" name="Google Shape;275;p36"/>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76" name="Google Shape;276;p36"/>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77" name="Google Shape;277;p36" title="Divider Bar"/>
          <p:cNvSpPr/>
          <p:nvPr/>
        </p:nvSpPr>
        <p:spPr>
          <a:xfrm>
            <a:off x="5303520" y="376"/>
            <a:ext cx="2286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36"/>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icture with Caption" showMasterSp="0">
  <p:cSld name="5_Picture with Caption">
    <p:spTree>
      <p:nvGrpSpPr>
        <p:cNvPr id="280" name="Shape 280"/>
        <p:cNvGrpSpPr/>
        <p:nvPr/>
      </p:nvGrpSpPr>
      <p:grpSpPr>
        <a:xfrm>
          <a:off x="0" y="0"/>
          <a:ext cx="0" cy="0"/>
          <a:chOff x="0" y="0"/>
          <a:chExt cx="0" cy="0"/>
        </a:xfrm>
      </p:grpSpPr>
      <p:sp>
        <p:nvSpPr>
          <p:cNvPr id="281" name="Google Shape;281;p37"/>
          <p:cNvSpPr/>
          <p:nvPr/>
        </p:nvSpPr>
        <p:spPr>
          <a:xfrm>
            <a:off x="5532119" y="0"/>
            <a:ext cx="6659880" cy="68576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282" name="Google Shape;282;p37"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37"/>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85" name="Google Shape;285;p37"/>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86" name="Google Shape;286;p37" title="Divider Bar"/>
          <p:cNvSpPr/>
          <p:nvPr/>
        </p:nvSpPr>
        <p:spPr>
          <a:xfrm>
            <a:off x="5303520"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37"/>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 with Caption" showMasterSp="0">
  <p:cSld name="6_Content with Caption">
    <p:spTree>
      <p:nvGrpSpPr>
        <p:cNvPr id="289" name="Shape 289"/>
        <p:cNvGrpSpPr/>
        <p:nvPr/>
      </p:nvGrpSpPr>
      <p:grpSpPr>
        <a:xfrm>
          <a:off x="0" y="0"/>
          <a:ext cx="0" cy="0"/>
          <a:chOff x="0" y="0"/>
          <a:chExt cx="0" cy="0"/>
        </a:xfrm>
      </p:grpSpPr>
      <p:sp>
        <p:nvSpPr>
          <p:cNvPr id="290" name="Google Shape;290;p38" title="Background Shape"/>
          <p:cNvSpPr/>
          <p:nvPr/>
        </p:nvSpPr>
        <p:spPr>
          <a:xfrm>
            <a:off x="0" y="376"/>
            <a:ext cx="3162925"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
          <p:cNvSpPr txBox="1"/>
          <p:nvPr>
            <p:ph type="title"/>
          </p:nvPr>
        </p:nvSpPr>
        <p:spPr>
          <a:xfrm>
            <a:off x="380304" y="685800"/>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38"/>
          <p:cNvSpPr txBox="1"/>
          <p:nvPr>
            <p:ph idx="1" type="body"/>
          </p:nvPr>
        </p:nvSpPr>
        <p:spPr>
          <a:xfrm>
            <a:off x="380304" y="2400300"/>
            <a:ext cx="2422857" cy="3467099"/>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293" name="Google Shape;293;p38"/>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p38"/>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38"/>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38" title="Divider Bar"/>
          <p:cNvSpPr/>
          <p:nvPr/>
        </p:nvSpPr>
        <p:spPr>
          <a:xfrm>
            <a:off x="3162925" y="376"/>
            <a:ext cx="2286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idx="2" type="body"/>
          </p:nvPr>
        </p:nvSpPr>
        <p:spPr>
          <a:xfrm>
            <a:off x="3906000" y="685800"/>
            <a:ext cx="7905696"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298" name="Google Shape;298;p38"/>
          <p:cNvSpPr txBox="1"/>
          <p:nvPr>
            <p:ph idx="3" type="body"/>
          </p:nvPr>
        </p:nvSpPr>
        <p:spPr>
          <a:xfrm>
            <a:off x="3906000" y="1755073"/>
            <a:ext cx="373148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99" name="Google Shape;299;p38"/>
          <p:cNvSpPr txBox="1"/>
          <p:nvPr>
            <p:ph idx="4" type="body"/>
          </p:nvPr>
        </p:nvSpPr>
        <p:spPr>
          <a:xfrm>
            <a:off x="8080207" y="1755073"/>
            <a:ext cx="373148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 with Caption" showMasterSp="0">
  <p:cSld name="7_Content with Caption">
    <p:spTree>
      <p:nvGrpSpPr>
        <p:cNvPr id="300" name="Shape 300"/>
        <p:cNvGrpSpPr/>
        <p:nvPr/>
      </p:nvGrpSpPr>
      <p:grpSpPr>
        <a:xfrm>
          <a:off x="0" y="0"/>
          <a:ext cx="0" cy="0"/>
          <a:chOff x="0" y="0"/>
          <a:chExt cx="0" cy="0"/>
        </a:xfrm>
      </p:grpSpPr>
      <p:sp>
        <p:nvSpPr>
          <p:cNvPr id="301" name="Google Shape;301;p39" title="Divider Bar"/>
          <p:cNvSpPr/>
          <p:nvPr/>
        </p:nvSpPr>
        <p:spPr>
          <a:xfrm>
            <a:off x="0" y="376"/>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title="Background Shape"/>
          <p:cNvSpPr/>
          <p:nvPr/>
        </p:nvSpPr>
        <p:spPr>
          <a:xfrm>
            <a:off x="0" y="376"/>
            <a:ext cx="3162925"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txBox="1"/>
          <p:nvPr>
            <p:ph type="title"/>
          </p:nvPr>
        </p:nvSpPr>
        <p:spPr>
          <a:xfrm>
            <a:off x="380304" y="685800"/>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39"/>
          <p:cNvSpPr txBox="1"/>
          <p:nvPr>
            <p:ph idx="1" type="body"/>
          </p:nvPr>
        </p:nvSpPr>
        <p:spPr>
          <a:xfrm>
            <a:off x="380304" y="2400300"/>
            <a:ext cx="2422857" cy="3467099"/>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05" name="Google Shape;305;p39"/>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39"/>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39"/>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08" name="Google Shape;308;p39" title="Divider Bar"/>
          <p:cNvSpPr/>
          <p:nvPr/>
        </p:nvSpPr>
        <p:spPr>
          <a:xfrm>
            <a:off x="316292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showMasterSp="0">
  <p:cSld name="1_Content with Caption">
    <p:spTree>
      <p:nvGrpSpPr>
        <p:cNvPr id="309" name="Shape 309"/>
        <p:cNvGrpSpPr/>
        <p:nvPr/>
      </p:nvGrpSpPr>
      <p:grpSpPr>
        <a:xfrm>
          <a:off x="0" y="0"/>
          <a:ext cx="0" cy="0"/>
          <a:chOff x="0" y="0"/>
          <a:chExt cx="0" cy="0"/>
        </a:xfrm>
      </p:grpSpPr>
      <p:sp>
        <p:nvSpPr>
          <p:cNvPr id="310" name="Google Shape;310;p40" title="Background Shape"/>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2" name="Google Shape;312;p40"/>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313" name="Google Shape;313;p40"/>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14" name="Google Shape;314;p40"/>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40"/>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 name="Google Shape;316;p40"/>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17" name="Google Shape;317;p40" title="Divider Bar"/>
          <p:cNvSpPr/>
          <p:nvPr/>
        </p:nvSpPr>
        <p:spPr>
          <a:xfrm>
            <a:off x="5303520"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40"/>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bg>
      <p:bgPr>
        <a:solidFill>
          <a:schemeClr val="lt2"/>
        </a:solid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1371600" y="145244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subTitle"/>
          </p:nvPr>
        </p:nvSpPr>
        <p:spPr>
          <a:xfrm>
            <a:off x="1371600" y="362027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accent1"/>
              </a:buClr>
              <a:buSzPts val="2300"/>
              <a:buNone/>
              <a:defRPr b="0" sz="2300" cap="none">
                <a:solidFill>
                  <a:schemeClr val="accent1"/>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38" name="Google Shape;38;p5"/>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5"/>
          <p:cNvPicPr preferRelativeResize="0"/>
          <p:nvPr/>
        </p:nvPicPr>
        <p:blipFill rotWithShape="1">
          <a:blip r:embed="rId2">
            <a:alphaModFix/>
          </a:blip>
          <a:srcRect b="0" l="0" r="0" t="0"/>
          <a:stretch/>
        </p:blipFill>
        <p:spPr>
          <a:xfrm>
            <a:off x="1467611" y="5071703"/>
            <a:ext cx="3766027" cy="89231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icture with Caption" showMasterSp="0">
  <p:cSld name="2_Picture with Caption">
    <p:spTree>
      <p:nvGrpSpPr>
        <p:cNvPr id="319" name="Shape 319"/>
        <p:cNvGrpSpPr/>
        <p:nvPr/>
      </p:nvGrpSpPr>
      <p:grpSpPr>
        <a:xfrm>
          <a:off x="0" y="0"/>
          <a:ext cx="0" cy="0"/>
          <a:chOff x="0" y="0"/>
          <a:chExt cx="0" cy="0"/>
        </a:xfrm>
      </p:grpSpPr>
      <p:sp>
        <p:nvSpPr>
          <p:cNvPr id="320" name="Google Shape;320;p41" title="Background Shape"/>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41"/>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323" name="Google Shape;323;p41"/>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24" name="Google Shape;324;p41"/>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41" title="Divider Bar"/>
          <p:cNvSpPr/>
          <p:nvPr/>
        </p:nvSpPr>
        <p:spPr>
          <a:xfrm>
            <a:off x="5303520"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41"/>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
        <p:nvSpPr>
          <p:cNvPr id="327" name="Google Shape;327;p41"/>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41"/>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icture with Caption" showMasterSp="0">
  <p:cSld name="3_Picture with Caption">
    <p:spTree>
      <p:nvGrpSpPr>
        <p:cNvPr id="329" name="Shape 329"/>
        <p:cNvGrpSpPr/>
        <p:nvPr/>
      </p:nvGrpSpPr>
      <p:grpSpPr>
        <a:xfrm>
          <a:off x="0" y="0"/>
          <a:ext cx="0" cy="0"/>
          <a:chOff x="0" y="0"/>
          <a:chExt cx="0" cy="0"/>
        </a:xfrm>
      </p:grpSpPr>
      <p:sp>
        <p:nvSpPr>
          <p:cNvPr id="330" name="Google Shape;330;p42"/>
          <p:cNvSpPr/>
          <p:nvPr/>
        </p:nvSpPr>
        <p:spPr>
          <a:xfrm>
            <a:off x="5532119" y="0"/>
            <a:ext cx="6659880" cy="68576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331" name="Google Shape;331;p42" title="Background Shape"/>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3" name="Google Shape;333;p42"/>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34" name="Google Shape;334;p42"/>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35" name="Google Shape;335;p42" title="Divider Bar"/>
          <p:cNvSpPr/>
          <p:nvPr/>
        </p:nvSpPr>
        <p:spPr>
          <a:xfrm>
            <a:off x="5303520"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42"/>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
        <p:nvSpPr>
          <p:cNvPr id="337" name="Google Shape;337;p42"/>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42"/>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 with Caption" showMasterSp="0">
  <p:cSld name="8_Content with Caption">
    <p:spTree>
      <p:nvGrpSpPr>
        <p:cNvPr id="339" name="Shape 339"/>
        <p:cNvGrpSpPr/>
        <p:nvPr/>
      </p:nvGrpSpPr>
      <p:grpSpPr>
        <a:xfrm>
          <a:off x="0" y="0"/>
          <a:ext cx="0" cy="0"/>
          <a:chOff x="0" y="0"/>
          <a:chExt cx="0" cy="0"/>
        </a:xfrm>
      </p:grpSpPr>
      <p:sp>
        <p:nvSpPr>
          <p:cNvPr id="340" name="Google Shape;340;p43" title="Background Shape"/>
          <p:cNvSpPr/>
          <p:nvPr/>
        </p:nvSpPr>
        <p:spPr>
          <a:xfrm>
            <a:off x="0" y="376"/>
            <a:ext cx="3162925"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txBox="1"/>
          <p:nvPr>
            <p:ph type="title"/>
          </p:nvPr>
        </p:nvSpPr>
        <p:spPr>
          <a:xfrm>
            <a:off x="380304" y="685800"/>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2" name="Google Shape;342;p43"/>
          <p:cNvSpPr txBox="1"/>
          <p:nvPr>
            <p:ph idx="1" type="body"/>
          </p:nvPr>
        </p:nvSpPr>
        <p:spPr>
          <a:xfrm>
            <a:off x="380304" y="2400300"/>
            <a:ext cx="2422857" cy="3467099"/>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43" name="Google Shape;343;p43"/>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43"/>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 name="Google Shape;345;p43"/>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46" name="Google Shape;346;p43" title="Divider Bar"/>
          <p:cNvSpPr/>
          <p:nvPr/>
        </p:nvSpPr>
        <p:spPr>
          <a:xfrm>
            <a:off x="3162925"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43"/>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
        <p:nvSpPr>
          <p:cNvPr id="348" name="Google Shape;348;p43"/>
          <p:cNvSpPr txBox="1"/>
          <p:nvPr>
            <p:ph idx="2" type="body"/>
          </p:nvPr>
        </p:nvSpPr>
        <p:spPr>
          <a:xfrm>
            <a:off x="3906000" y="685800"/>
            <a:ext cx="7905696"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349" name="Google Shape;349;p43"/>
          <p:cNvSpPr txBox="1"/>
          <p:nvPr>
            <p:ph idx="3" type="body"/>
          </p:nvPr>
        </p:nvSpPr>
        <p:spPr>
          <a:xfrm>
            <a:off x="3906000" y="1755073"/>
            <a:ext cx="373148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50" name="Google Shape;350;p43"/>
          <p:cNvSpPr txBox="1"/>
          <p:nvPr>
            <p:ph idx="4" type="body"/>
          </p:nvPr>
        </p:nvSpPr>
        <p:spPr>
          <a:xfrm>
            <a:off x="8080207" y="1755073"/>
            <a:ext cx="373148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 with Caption" showMasterSp="0">
  <p:cSld name="9_Content with Caption">
    <p:spTree>
      <p:nvGrpSpPr>
        <p:cNvPr id="351" name="Shape 351"/>
        <p:cNvGrpSpPr/>
        <p:nvPr/>
      </p:nvGrpSpPr>
      <p:grpSpPr>
        <a:xfrm>
          <a:off x="0" y="0"/>
          <a:ext cx="0" cy="0"/>
          <a:chOff x="0" y="0"/>
          <a:chExt cx="0" cy="0"/>
        </a:xfrm>
      </p:grpSpPr>
      <p:sp>
        <p:nvSpPr>
          <p:cNvPr id="352" name="Google Shape;352;p44" title="Divider Bar"/>
          <p:cNvSpPr/>
          <p:nvPr/>
        </p:nvSpPr>
        <p:spPr>
          <a:xfrm>
            <a:off x="0" y="376"/>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4" title="Background Shape"/>
          <p:cNvSpPr/>
          <p:nvPr/>
        </p:nvSpPr>
        <p:spPr>
          <a:xfrm>
            <a:off x="0" y="376"/>
            <a:ext cx="3162925"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
          <p:cNvSpPr txBox="1"/>
          <p:nvPr>
            <p:ph type="title"/>
          </p:nvPr>
        </p:nvSpPr>
        <p:spPr>
          <a:xfrm>
            <a:off x="380304" y="685800"/>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5" name="Google Shape;355;p44"/>
          <p:cNvSpPr txBox="1"/>
          <p:nvPr>
            <p:ph idx="1" type="body"/>
          </p:nvPr>
        </p:nvSpPr>
        <p:spPr>
          <a:xfrm>
            <a:off x="380304" y="2400300"/>
            <a:ext cx="2422857" cy="3467099"/>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56" name="Google Shape;356;p44"/>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44"/>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44"/>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44" title="Divider Bar"/>
          <p:cNvSpPr/>
          <p:nvPr/>
        </p:nvSpPr>
        <p:spPr>
          <a:xfrm>
            <a:off x="3162925"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4"/>
          <p:cNvPicPr preferRelativeResize="0"/>
          <p:nvPr/>
        </p:nvPicPr>
        <p:blipFill rotWithShape="1">
          <a:blip r:embed="rId2">
            <a:alphaModFix/>
          </a:blip>
          <a:srcRect b="0" l="0" r="0" t="0"/>
          <a:stretch/>
        </p:blipFill>
        <p:spPr>
          <a:xfrm>
            <a:off x="380304" y="6014802"/>
            <a:ext cx="1800766" cy="42667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 with Caption" showMasterSp="0">
  <p:cSld name="13_Content with Caption">
    <p:spTree>
      <p:nvGrpSpPr>
        <p:cNvPr id="361" name="Shape 361"/>
        <p:cNvGrpSpPr/>
        <p:nvPr/>
      </p:nvGrpSpPr>
      <p:grpSpPr>
        <a:xfrm>
          <a:off x="0" y="0"/>
          <a:ext cx="0" cy="0"/>
          <a:chOff x="0" y="0"/>
          <a:chExt cx="0" cy="0"/>
        </a:xfrm>
      </p:grpSpPr>
      <p:sp>
        <p:nvSpPr>
          <p:cNvPr id="362" name="Google Shape;362;p45" title="Divider Bar"/>
          <p:cNvSpPr/>
          <p:nvPr/>
        </p:nvSpPr>
        <p:spPr>
          <a:xfrm>
            <a:off x="0" y="376"/>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title="Background Shape"/>
          <p:cNvSpPr/>
          <p:nvPr/>
        </p:nvSpPr>
        <p:spPr>
          <a:xfrm>
            <a:off x="0" y="376"/>
            <a:ext cx="3162925"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5"/>
          <p:cNvSpPr txBox="1"/>
          <p:nvPr>
            <p:ph type="title"/>
          </p:nvPr>
        </p:nvSpPr>
        <p:spPr>
          <a:xfrm>
            <a:off x="380304" y="1367853"/>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45"/>
          <p:cNvSpPr txBox="1"/>
          <p:nvPr>
            <p:ph idx="1" type="body"/>
          </p:nvPr>
        </p:nvSpPr>
        <p:spPr>
          <a:xfrm>
            <a:off x="380304" y="3082353"/>
            <a:ext cx="2422857" cy="2785047"/>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66" name="Google Shape;366;p45"/>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45"/>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45"/>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69" name="Google Shape;369;p45" title="Divider Bar"/>
          <p:cNvSpPr/>
          <p:nvPr/>
        </p:nvSpPr>
        <p:spPr>
          <a:xfrm>
            <a:off x="3162925"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45"/>
          <p:cNvPicPr preferRelativeResize="0"/>
          <p:nvPr/>
        </p:nvPicPr>
        <p:blipFill rotWithShape="1">
          <a:blip r:embed="rId2">
            <a:alphaModFix/>
          </a:blip>
          <a:srcRect b="0" l="0" r="0" t="0"/>
          <a:stretch/>
        </p:blipFill>
        <p:spPr>
          <a:xfrm>
            <a:off x="380304" y="395465"/>
            <a:ext cx="1800766" cy="42667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 with Caption" showMasterSp="0">
  <p:cSld name="3_Content with Caption">
    <p:spTree>
      <p:nvGrpSpPr>
        <p:cNvPr id="371" name="Shape 371"/>
        <p:cNvGrpSpPr/>
        <p:nvPr/>
      </p:nvGrpSpPr>
      <p:grpSpPr>
        <a:xfrm>
          <a:off x="0" y="0"/>
          <a:ext cx="0" cy="0"/>
          <a:chOff x="0" y="0"/>
          <a:chExt cx="0" cy="0"/>
        </a:xfrm>
      </p:grpSpPr>
      <p:sp>
        <p:nvSpPr>
          <p:cNvPr id="372" name="Google Shape;372;p46" title="Background Shape"/>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4" name="Google Shape;374;p46"/>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375" name="Google Shape;375;p46"/>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76" name="Google Shape;376;p46"/>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 name="Google Shape;377;p46"/>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 name="Google Shape;378;p46"/>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79" name="Google Shape;379;p46" title="Divider Bar"/>
          <p:cNvSpPr/>
          <p:nvPr/>
        </p:nvSpPr>
        <p:spPr>
          <a:xfrm>
            <a:off x="5303520"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icture with Caption" showMasterSp="0">
  <p:cSld name="6_Picture with Caption">
    <p:spTree>
      <p:nvGrpSpPr>
        <p:cNvPr id="380" name="Shape 380"/>
        <p:cNvGrpSpPr/>
        <p:nvPr/>
      </p:nvGrpSpPr>
      <p:grpSpPr>
        <a:xfrm>
          <a:off x="0" y="0"/>
          <a:ext cx="0" cy="0"/>
          <a:chOff x="0" y="0"/>
          <a:chExt cx="0" cy="0"/>
        </a:xfrm>
      </p:grpSpPr>
      <p:sp>
        <p:nvSpPr>
          <p:cNvPr id="381" name="Google Shape;381;p47" title="Background Shape"/>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3" name="Google Shape;383;p47"/>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384" name="Google Shape;384;p47"/>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85" name="Google Shape;385;p47"/>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86" name="Google Shape;386;p47" title="Divider Bar"/>
          <p:cNvSpPr/>
          <p:nvPr/>
        </p:nvSpPr>
        <p:spPr>
          <a:xfrm>
            <a:off x="5303520"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7"/>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 name="Google Shape;388;p47"/>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icture with Caption" showMasterSp="0">
  <p:cSld name="7_Picture with Caption">
    <p:spTree>
      <p:nvGrpSpPr>
        <p:cNvPr id="389" name="Shape 389"/>
        <p:cNvGrpSpPr/>
        <p:nvPr/>
      </p:nvGrpSpPr>
      <p:grpSpPr>
        <a:xfrm>
          <a:off x="0" y="0"/>
          <a:ext cx="0" cy="0"/>
          <a:chOff x="0" y="0"/>
          <a:chExt cx="0" cy="0"/>
        </a:xfrm>
      </p:grpSpPr>
      <p:sp>
        <p:nvSpPr>
          <p:cNvPr id="390" name="Google Shape;390;p48"/>
          <p:cNvSpPr/>
          <p:nvPr/>
        </p:nvSpPr>
        <p:spPr>
          <a:xfrm>
            <a:off x="5532119" y="0"/>
            <a:ext cx="6659880" cy="68576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391" name="Google Shape;391;p48" title="Background Shape"/>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lt1"/>
              </a:buClr>
              <a:buSzPts val="4800"/>
              <a:buFont typeface="Libre Franklin"/>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48"/>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94" name="Google Shape;394;p48"/>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395" name="Google Shape;395;p48" title="Divider Bar"/>
          <p:cNvSpPr/>
          <p:nvPr/>
        </p:nvSpPr>
        <p:spPr>
          <a:xfrm>
            <a:off x="5303520"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8"/>
          <p:cNvSpPr txBox="1"/>
          <p:nvPr>
            <p:ph idx="10" type="dt"/>
          </p:nvPr>
        </p:nvSpPr>
        <p:spPr>
          <a:xfrm>
            <a:off x="625602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 name="Google Shape;397;p48"/>
          <p:cNvSpPr txBox="1"/>
          <p:nvPr>
            <p:ph idx="11" type="ftr"/>
          </p:nvPr>
        </p:nvSpPr>
        <p:spPr>
          <a:xfrm>
            <a:off x="773806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 with Caption" showMasterSp="0">
  <p:cSld name="10_Content with Caption">
    <p:spTree>
      <p:nvGrpSpPr>
        <p:cNvPr id="398" name="Shape 398"/>
        <p:cNvGrpSpPr/>
        <p:nvPr/>
      </p:nvGrpSpPr>
      <p:grpSpPr>
        <a:xfrm>
          <a:off x="0" y="0"/>
          <a:ext cx="0" cy="0"/>
          <a:chOff x="0" y="0"/>
          <a:chExt cx="0" cy="0"/>
        </a:xfrm>
      </p:grpSpPr>
      <p:sp>
        <p:nvSpPr>
          <p:cNvPr id="399" name="Google Shape;399;p49" title="Background Shape"/>
          <p:cNvSpPr/>
          <p:nvPr/>
        </p:nvSpPr>
        <p:spPr>
          <a:xfrm>
            <a:off x="0" y="376"/>
            <a:ext cx="3162925"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
          <p:cNvSpPr txBox="1"/>
          <p:nvPr>
            <p:ph type="title"/>
          </p:nvPr>
        </p:nvSpPr>
        <p:spPr>
          <a:xfrm>
            <a:off x="380304" y="685800"/>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49"/>
          <p:cNvSpPr txBox="1"/>
          <p:nvPr>
            <p:ph idx="1" type="body"/>
          </p:nvPr>
        </p:nvSpPr>
        <p:spPr>
          <a:xfrm>
            <a:off x="380304" y="2400300"/>
            <a:ext cx="2422857" cy="3467099"/>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402" name="Google Shape;402;p49"/>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3" name="Google Shape;403;p49"/>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49"/>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49" title="Divider Bar"/>
          <p:cNvSpPr/>
          <p:nvPr/>
        </p:nvSpPr>
        <p:spPr>
          <a:xfrm>
            <a:off x="3162925"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txBox="1"/>
          <p:nvPr>
            <p:ph idx="2" type="body"/>
          </p:nvPr>
        </p:nvSpPr>
        <p:spPr>
          <a:xfrm>
            <a:off x="3906000" y="685800"/>
            <a:ext cx="7905696"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407" name="Google Shape;407;p49"/>
          <p:cNvSpPr txBox="1"/>
          <p:nvPr>
            <p:ph idx="3" type="body"/>
          </p:nvPr>
        </p:nvSpPr>
        <p:spPr>
          <a:xfrm>
            <a:off x="3906000" y="1755073"/>
            <a:ext cx="373148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08" name="Google Shape;408;p49"/>
          <p:cNvSpPr txBox="1"/>
          <p:nvPr>
            <p:ph idx="4" type="body"/>
          </p:nvPr>
        </p:nvSpPr>
        <p:spPr>
          <a:xfrm>
            <a:off x="8080207" y="1755073"/>
            <a:ext cx="3731489"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 with Caption" showMasterSp="0">
  <p:cSld name="11_Content with Caption">
    <p:spTree>
      <p:nvGrpSpPr>
        <p:cNvPr id="409" name="Shape 409"/>
        <p:cNvGrpSpPr/>
        <p:nvPr/>
      </p:nvGrpSpPr>
      <p:grpSpPr>
        <a:xfrm>
          <a:off x="0" y="0"/>
          <a:ext cx="0" cy="0"/>
          <a:chOff x="0" y="0"/>
          <a:chExt cx="0" cy="0"/>
        </a:xfrm>
      </p:grpSpPr>
      <p:sp>
        <p:nvSpPr>
          <p:cNvPr id="410" name="Google Shape;410;p50" title="Divider Bar"/>
          <p:cNvSpPr/>
          <p:nvPr/>
        </p:nvSpPr>
        <p:spPr>
          <a:xfrm>
            <a:off x="0" y="376"/>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title="Background Shape"/>
          <p:cNvSpPr/>
          <p:nvPr/>
        </p:nvSpPr>
        <p:spPr>
          <a:xfrm>
            <a:off x="0" y="376"/>
            <a:ext cx="3162925" cy="6857624"/>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txBox="1"/>
          <p:nvPr>
            <p:ph type="title"/>
          </p:nvPr>
        </p:nvSpPr>
        <p:spPr>
          <a:xfrm>
            <a:off x="380304" y="685800"/>
            <a:ext cx="2422857" cy="1714500"/>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lt1"/>
              </a:buClr>
              <a:buSzPts val="3600"/>
              <a:buFont typeface="Libre Frankli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3" name="Google Shape;413;p50"/>
          <p:cNvSpPr txBox="1"/>
          <p:nvPr>
            <p:ph idx="1" type="body"/>
          </p:nvPr>
        </p:nvSpPr>
        <p:spPr>
          <a:xfrm>
            <a:off x="380304" y="2400300"/>
            <a:ext cx="2422857" cy="3467099"/>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accent1"/>
              </a:buClr>
              <a:buSzPts val="1600"/>
              <a:buNone/>
              <a:defRPr sz="1600">
                <a:solidFill>
                  <a:schemeClr val="accent1"/>
                </a:solidFill>
              </a:defRPr>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414" name="Google Shape;414;p50"/>
          <p:cNvSpPr txBox="1"/>
          <p:nvPr>
            <p:ph idx="10" type="dt"/>
          </p:nvPr>
        </p:nvSpPr>
        <p:spPr>
          <a:xfrm>
            <a:off x="39060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 name="Google Shape;415;p50"/>
          <p:cNvSpPr txBox="1"/>
          <p:nvPr>
            <p:ph idx="11" type="ftr"/>
          </p:nvPr>
        </p:nvSpPr>
        <p:spPr>
          <a:xfrm>
            <a:off x="5396459" y="6453386"/>
            <a:ext cx="4715281"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 name="Google Shape;416;p50"/>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17" name="Google Shape;417;p50" title="Divider Bar"/>
          <p:cNvSpPr/>
          <p:nvPr/>
        </p:nvSpPr>
        <p:spPr>
          <a:xfrm>
            <a:off x="3162925" y="376"/>
            <a:ext cx="2286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showMasterSp="0">
  <p:cSld name="3_Title Slide">
    <p:bg>
      <p:bgPr>
        <a:solidFill>
          <a:schemeClr val="lt1"/>
        </a:solidFill>
      </p:bgPr>
    </p:bg>
    <p:spTree>
      <p:nvGrpSpPr>
        <p:cNvPr id="43" name="Shape 43"/>
        <p:cNvGrpSpPr/>
        <p:nvPr/>
      </p:nvGrpSpPr>
      <p:grpSpPr>
        <a:xfrm>
          <a:off x="0" y="0"/>
          <a:ext cx="0" cy="0"/>
          <a:chOff x="0" y="0"/>
          <a:chExt cx="0" cy="0"/>
        </a:xfrm>
      </p:grpSpPr>
      <p:sp>
        <p:nvSpPr>
          <p:cNvPr id="44" name="Google Shape;44;p6"/>
          <p:cNvSpPr txBox="1"/>
          <p:nvPr>
            <p:ph type="ctrTitle"/>
          </p:nvPr>
        </p:nvSpPr>
        <p:spPr>
          <a:xfrm>
            <a:off x="1371600" y="145244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
          <p:cNvSpPr txBox="1"/>
          <p:nvPr>
            <p:ph idx="1" type="subTitle"/>
          </p:nvPr>
        </p:nvSpPr>
        <p:spPr>
          <a:xfrm>
            <a:off x="1371600" y="362027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accent1"/>
              </a:buClr>
              <a:buSzPts val="2300"/>
              <a:buNone/>
              <a:defRPr b="0" sz="2300" cap="none">
                <a:solidFill>
                  <a:schemeClr val="accent1"/>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46" name="Google Shape;46;p6"/>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6"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rotWithShape="1">
          <a:blip r:embed="rId2">
            <a:alphaModFix/>
          </a:blip>
          <a:srcRect b="0" l="0" r="0" t="0"/>
          <a:stretch/>
        </p:blipFill>
        <p:spPr>
          <a:xfrm>
            <a:off x="1467611" y="5071703"/>
            <a:ext cx="3766027" cy="892316"/>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18" name="Shape 418"/>
        <p:cNvGrpSpPr/>
        <p:nvPr/>
      </p:nvGrpSpPr>
      <p:grpSpPr>
        <a:xfrm>
          <a:off x="0" y="0"/>
          <a:ext cx="0" cy="0"/>
          <a:chOff x="0" y="0"/>
          <a:chExt cx="0" cy="0"/>
        </a:xfrm>
      </p:grpSpPr>
      <p:sp>
        <p:nvSpPr>
          <p:cNvPr id="419" name="Google Shape;419;p51"/>
          <p:cNvSpPr/>
          <p:nvPr/>
        </p:nvSpPr>
        <p:spPr>
          <a:xfrm>
            <a:off x="0" y="0"/>
            <a:ext cx="12192000" cy="68576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id="420" name="Google Shape;420;p51"/>
          <p:cNvPicPr preferRelativeResize="0"/>
          <p:nvPr/>
        </p:nvPicPr>
        <p:blipFill rotWithShape="1">
          <a:blip r:embed="rId2">
            <a:alphaModFix/>
          </a:blip>
          <a:srcRect b="0" l="0" r="0" t="0"/>
          <a:stretch/>
        </p:blipFill>
        <p:spPr>
          <a:xfrm rot="5400000">
            <a:off x="-253619" y="1090034"/>
            <a:ext cx="1800764" cy="426670"/>
          </a:xfrm>
          <a:prstGeom prst="rect">
            <a:avLst/>
          </a:prstGeom>
          <a:noFill/>
          <a:ln>
            <a:noFill/>
          </a:ln>
        </p:spPr>
      </p:pic>
      <p:sp>
        <p:nvSpPr>
          <p:cNvPr id="421" name="Google Shape;421;p51"/>
          <p:cNvSpPr txBox="1"/>
          <p:nvPr>
            <p:ph type="title"/>
          </p:nvPr>
        </p:nvSpPr>
        <p:spPr>
          <a:xfrm rot="5400000">
            <a:off x="8821068" y="3478362"/>
            <a:ext cx="5018655" cy="715195"/>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2" name="Google Shape;422;p51"/>
          <p:cNvSpPr txBox="1"/>
          <p:nvPr>
            <p:ph idx="1" type="body"/>
          </p:nvPr>
        </p:nvSpPr>
        <p:spPr>
          <a:xfrm rot="5400000">
            <a:off x="3145712" y="-448732"/>
            <a:ext cx="5018654" cy="8566879"/>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23" name="Google Shape;423;p51"/>
          <p:cNvSpPr txBox="1"/>
          <p:nvPr>
            <p:ph idx="10" type="dt"/>
          </p:nvPr>
        </p:nvSpPr>
        <p:spPr>
          <a:xfrm rot="5400000">
            <a:off x="-207184" y="2823260"/>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51"/>
          <p:cNvSpPr txBox="1"/>
          <p:nvPr>
            <p:ph idx="11" type="ftr"/>
          </p:nvPr>
        </p:nvSpPr>
        <p:spPr>
          <a:xfrm rot="5400000">
            <a:off x="-1191810" y="4620808"/>
            <a:ext cx="27882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 name="Google Shape;425;p51"/>
          <p:cNvSpPr txBox="1"/>
          <p:nvPr>
            <p:ph idx="12" type="sldNum"/>
          </p:nvPr>
        </p:nvSpPr>
        <p:spPr>
          <a:xfrm rot="5400000">
            <a:off x="-51749" y="6253868"/>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26" name="Google Shape;426;p51" title="Side bar"/>
          <p:cNvSpPr/>
          <p:nvPr/>
        </p:nvSpPr>
        <p:spPr>
          <a:xfrm rot="5400000">
            <a:off x="6483495" y="-5001437"/>
            <a:ext cx="228600" cy="1118690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Vertical Text">
  <p:cSld name="3_Title and Vertical Text">
    <p:spTree>
      <p:nvGrpSpPr>
        <p:cNvPr id="427" name="Shape 427"/>
        <p:cNvGrpSpPr/>
        <p:nvPr/>
      </p:nvGrpSpPr>
      <p:grpSpPr>
        <a:xfrm>
          <a:off x="0" y="0"/>
          <a:ext cx="0" cy="0"/>
          <a:chOff x="0" y="0"/>
          <a:chExt cx="0" cy="0"/>
        </a:xfrm>
      </p:grpSpPr>
      <p:sp>
        <p:nvSpPr>
          <p:cNvPr id="428" name="Google Shape;428;p52"/>
          <p:cNvSpPr/>
          <p:nvPr/>
        </p:nvSpPr>
        <p:spPr>
          <a:xfrm>
            <a:off x="0" y="0"/>
            <a:ext cx="12192000" cy="68576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429" name="Google Shape;429;p52"/>
          <p:cNvSpPr txBox="1"/>
          <p:nvPr>
            <p:ph type="title"/>
          </p:nvPr>
        </p:nvSpPr>
        <p:spPr>
          <a:xfrm rot="5400000">
            <a:off x="8821068" y="3478362"/>
            <a:ext cx="5018655" cy="715195"/>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0" name="Google Shape;430;p52"/>
          <p:cNvSpPr txBox="1"/>
          <p:nvPr>
            <p:ph idx="1" type="body"/>
          </p:nvPr>
        </p:nvSpPr>
        <p:spPr>
          <a:xfrm rot="5400000">
            <a:off x="3145712" y="-448732"/>
            <a:ext cx="5018654" cy="8566879"/>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31" name="Google Shape;431;p52"/>
          <p:cNvSpPr txBox="1"/>
          <p:nvPr>
            <p:ph idx="10" type="dt"/>
          </p:nvPr>
        </p:nvSpPr>
        <p:spPr>
          <a:xfrm rot="5400000">
            <a:off x="-207184" y="1532564"/>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52"/>
          <p:cNvSpPr txBox="1"/>
          <p:nvPr>
            <p:ph idx="11" type="ftr"/>
          </p:nvPr>
        </p:nvSpPr>
        <p:spPr>
          <a:xfrm rot="5400000">
            <a:off x="-1834129" y="3978489"/>
            <a:ext cx="4072868"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52"/>
          <p:cNvSpPr txBox="1"/>
          <p:nvPr>
            <p:ph idx="12" type="sldNum"/>
          </p:nvPr>
        </p:nvSpPr>
        <p:spPr>
          <a:xfrm rot="5400000">
            <a:off x="-51749" y="6253868"/>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p52" title="Side bar"/>
          <p:cNvSpPr/>
          <p:nvPr/>
        </p:nvSpPr>
        <p:spPr>
          <a:xfrm rot="5400000">
            <a:off x="5981324" y="-5503608"/>
            <a:ext cx="228600" cy="1219125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435" name="Shape 435"/>
        <p:cNvGrpSpPr/>
        <p:nvPr/>
      </p:nvGrpSpPr>
      <p:grpSpPr>
        <a:xfrm>
          <a:off x="0" y="0"/>
          <a:ext cx="0" cy="0"/>
          <a:chOff x="0" y="0"/>
          <a:chExt cx="0" cy="0"/>
        </a:xfrm>
      </p:grpSpPr>
      <p:sp>
        <p:nvSpPr>
          <p:cNvPr id="436" name="Google Shape;436;p53"/>
          <p:cNvSpPr/>
          <p:nvPr/>
        </p:nvSpPr>
        <p:spPr>
          <a:xfrm>
            <a:off x="0" y="0"/>
            <a:ext cx="12192000" cy="685762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437" name="Google Shape;437;p53"/>
          <p:cNvSpPr txBox="1"/>
          <p:nvPr>
            <p:ph type="title"/>
          </p:nvPr>
        </p:nvSpPr>
        <p:spPr>
          <a:xfrm rot="5400000">
            <a:off x="8821068" y="3478362"/>
            <a:ext cx="5018655" cy="715195"/>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lt1"/>
              </a:buClr>
              <a:buSzPts val="4400"/>
              <a:buFont typeface="Libre Frankli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8" name="Google Shape;438;p53"/>
          <p:cNvSpPr txBox="1"/>
          <p:nvPr>
            <p:ph idx="1" type="body"/>
          </p:nvPr>
        </p:nvSpPr>
        <p:spPr>
          <a:xfrm rot="5400000">
            <a:off x="3145712" y="-448732"/>
            <a:ext cx="5018654" cy="8566879"/>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lt1"/>
              </a:buClr>
              <a:buSzPts val="2000"/>
              <a:buChar char="■"/>
              <a:defRPr>
                <a:solidFill>
                  <a:schemeClr val="lt1"/>
                </a:solidFill>
              </a:defRPr>
            </a:lvl1pPr>
            <a:lvl2pPr indent="-355600" lvl="1" marL="914400" algn="l">
              <a:lnSpc>
                <a:spcPct val="94000"/>
              </a:lnSpc>
              <a:spcBef>
                <a:spcPts val="500"/>
              </a:spcBef>
              <a:spcAft>
                <a:spcPts val="0"/>
              </a:spcAft>
              <a:buClr>
                <a:schemeClr val="lt1"/>
              </a:buClr>
              <a:buSzPts val="2000"/>
              <a:buChar char="–"/>
              <a:defRPr>
                <a:solidFill>
                  <a:schemeClr val="lt1"/>
                </a:solidFill>
              </a:defRPr>
            </a:lvl2pPr>
            <a:lvl3pPr indent="-342900" lvl="2" marL="1371600" algn="l">
              <a:lnSpc>
                <a:spcPct val="94000"/>
              </a:lnSpc>
              <a:spcBef>
                <a:spcPts val="500"/>
              </a:spcBef>
              <a:spcAft>
                <a:spcPts val="0"/>
              </a:spcAft>
              <a:buClr>
                <a:schemeClr val="lt1"/>
              </a:buClr>
              <a:buSzPts val="1800"/>
              <a:buChar char="■"/>
              <a:defRPr>
                <a:solidFill>
                  <a:schemeClr val="lt1"/>
                </a:solidFill>
              </a:defRPr>
            </a:lvl3pPr>
            <a:lvl4pPr indent="-342900" lvl="3" marL="1828800" algn="l">
              <a:lnSpc>
                <a:spcPct val="94000"/>
              </a:lnSpc>
              <a:spcBef>
                <a:spcPts val="500"/>
              </a:spcBef>
              <a:spcAft>
                <a:spcPts val="0"/>
              </a:spcAft>
              <a:buClr>
                <a:schemeClr val="lt1"/>
              </a:buClr>
              <a:buSzPts val="1800"/>
              <a:buChar char="–"/>
              <a:defRPr>
                <a:solidFill>
                  <a:schemeClr val="lt1"/>
                </a:solidFill>
              </a:defRPr>
            </a:lvl4pPr>
            <a:lvl5pPr indent="-330200" lvl="4" marL="2286000" algn="l">
              <a:lnSpc>
                <a:spcPct val="94000"/>
              </a:lnSpc>
              <a:spcBef>
                <a:spcPts val="500"/>
              </a:spcBef>
              <a:spcAft>
                <a:spcPts val="0"/>
              </a:spcAft>
              <a:buClr>
                <a:schemeClr val="lt1"/>
              </a:buClr>
              <a:buSzPts val="1600"/>
              <a:buChar char="■"/>
              <a:defRPr>
                <a:solidFill>
                  <a:schemeClr val="lt1"/>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39" name="Google Shape;439;p53"/>
          <p:cNvSpPr txBox="1"/>
          <p:nvPr>
            <p:ph idx="10" type="dt"/>
          </p:nvPr>
        </p:nvSpPr>
        <p:spPr>
          <a:xfrm rot="5400000">
            <a:off x="-207184" y="2823260"/>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53"/>
          <p:cNvSpPr txBox="1"/>
          <p:nvPr>
            <p:ph idx="11" type="ftr"/>
          </p:nvPr>
        </p:nvSpPr>
        <p:spPr>
          <a:xfrm rot="5400000">
            <a:off x="-1191810" y="4620808"/>
            <a:ext cx="27882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1" name="Google Shape;441;p53"/>
          <p:cNvSpPr txBox="1"/>
          <p:nvPr>
            <p:ph idx="12" type="sldNum"/>
          </p:nvPr>
        </p:nvSpPr>
        <p:spPr>
          <a:xfrm rot="5400000">
            <a:off x="-51749" y="6253868"/>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lt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lt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lt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lt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lt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lt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lt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42" name="Google Shape;442;p53" title="Side bar"/>
          <p:cNvSpPr/>
          <p:nvPr/>
        </p:nvSpPr>
        <p:spPr>
          <a:xfrm rot="5400000">
            <a:off x="6483495" y="-5001437"/>
            <a:ext cx="228600" cy="1118690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53"/>
          <p:cNvPicPr preferRelativeResize="0"/>
          <p:nvPr/>
        </p:nvPicPr>
        <p:blipFill rotWithShape="1">
          <a:blip r:embed="rId2">
            <a:alphaModFix/>
          </a:blip>
          <a:srcRect b="0" l="0" r="0" t="0"/>
          <a:stretch/>
        </p:blipFill>
        <p:spPr>
          <a:xfrm rot="5400000">
            <a:off x="-253620" y="1087962"/>
            <a:ext cx="1800766" cy="42667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Vertical Text">
  <p:cSld name="5_Title and Vertical Text">
    <p:spTree>
      <p:nvGrpSpPr>
        <p:cNvPr id="444" name="Shape 444"/>
        <p:cNvGrpSpPr/>
        <p:nvPr/>
      </p:nvGrpSpPr>
      <p:grpSpPr>
        <a:xfrm>
          <a:off x="0" y="0"/>
          <a:ext cx="0" cy="0"/>
          <a:chOff x="0" y="0"/>
          <a:chExt cx="0" cy="0"/>
        </a:xfrm>
      </p:grpSpPr>
      <p:sp>
        <p:nvSpPr>
          <p:cNvPr id="445" name="Google Shape;445;p54"/>
          <p:cNvSpPr/>
          <p:nvPr/>
        </p:nvSpPr>
        <p:spPr>
          <a:xfrm>
            <a:off x="0" y="0"/>
            <a:ext cx="12192000" cy="6857624"/>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446" name="Google Shape;446;p54"/>
          <p:cNvSpPr txBox="1"/>
          <p:nvPr>
            <p:ph type="title"/>
          </p:nvPr>
        </p:nvSpPr>
        <p:spPr>
          <a:xfrm rot="5400000">
            <a:off x="8821068" y="3478362"/>
            <a:ext cx="5018655" cy="715195"/>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lt1"/>
              </a:buClr>
              <a:buSzPts val="4400"/>
              <a:buFont typeface="Libre Frankli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7" name="Google Shape;447;p54"/>
          <p:cNvSpPr txBox="1"/>
          <p:nvPr>
            <p:ph idx="1" type="body"/>
          </p:nvPr>
        </p:nvSpPr>
        <p:spPr>
          <a:xfrm rot="5400000">
            <a:off x="3145712" y="-448732"/>
            <a:ext cx="5018654" cy="8566879"/>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lt1"/>
              </a:buClr>
              <a:buSzPts val="2000"/>
              <a:buChar char="■"/>
              <a:defRPr>
                <a:solidFill>
                  <a:schemeClr val="lt1"/>
                </a:solidFill>
              </a:defRPr>
            </a:lvl1pPr>
            <a:lvl2pPr indent="-355600" lvl="1" marL="914400" algn="l">
              <a:lnSpc>
                <a:spcPct val="94000"/>
              </a:lnSpc>
              <a:spcBef>
                <a:spcPts val="500"/>
              </a:spcBef>
              <a:spcAft>
                <a:spcPts val="0"/>
              </a:spcAft>
              <a:buClr>
                <a:schemeClr val="lt1"/>
              </a:buClr>
              <a:buSzPts val="2000"/>
              <a:buChar char="–"/>
              <a:defRPr>
                <a:solidFill>
                  <a:schemeClr val="lt1"/>
                </a:solidFill>
              </a:defRPr>
            </a:lvl2pPr>
            <a:lvl3pPr indent="-342900" lvl="2" marL="1371600" algn="l">
              <a:lnSpc>
                <a:spcPct val="94000"/>
              </a:lnSpc>
              <a:spcBef>
                <a:spcPts val="500"/>
              </a:spcBef>
              <a:spcAft>
                <a:spcPts val="0"/>
              </a:spcAft>
              <a:buClr>
                <a:schemeClr val="lt1"/>
              </a:buClr>
              <a:buSzPts val="1800"/>
              <a:buChar char="■"/>
              <a:defRPr>
                <a:solidFill>
                  <a:schemeClr val="lt1"/>
                </a:solidFill>
              </a:defRPr>
            </a:lvl3pPr>
            <a:lvl4pPr indent="-342900" lvl="3" marL="1828800" algn="l">
              <a:lnSpc>
                <a:spcPct val="94000"/>
              </a:lnSpc>
              <a:spcBef>
                <a:spcPts val="500"/>
              </a:spcBef>
              <a:spcAft>
                <a:spcPts val="0"/>
              </a:spcAft>
              <a:buClr>
                <a:schemeClr val="lt1"/>
              </a:buClr>
              <a:buSzPts val="1800"/>
              <a:buChar char="–"/>
              <a:defRPr>
                <a:solidFill>
                  <a:schemeClr val="lt1"/>
                </a:solidFill>
              </a:defRPr>
            </a:lvl4pPr>
            <a:lvl5pPr indent="-330200" lvl="4" marL="2286000" algn="l">
              <a:lnSpc>
                <a:spcPct val="94000"/>
              </a:lnSpc>
              <a:spcBef>
                <a:spcPts val="500"/>
              </a:spcBef>
              <a:spcAft>
                <a:spcPts val="0"/>
              </a:spcAft>
              <a:buClr>
                <a:schemeClr val="lt1"/>
              </a:buClr>
              <a:buSzPts val="1600"/>
              <a:buChar char="■"/>
              <a:defRPr>
                <a:solidFill>
                  <a:schemeClr val="lt1"/>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48" name="Google Shape;448;p54"/>
          <p:cNvSpPr txBox="1"/>
          <p:nvPr>
            <p:ph idx="10" type="dt"/>
          </p:nvPr>
        </p:nvSpPr>
        <p:spPr>
          <a:xfrm rot="5400000">
            <a:off x="-207184" y="1532564"/>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54"/>
          <p:cNvSpPr txBox="1"/>
          <p:nvPr>
            <p:ph idx="11" type="ftr"/>
          </p:nvPr>
        </p:nvSpPr>
        <p:spPr>
          <a:xfrm rot="5400000">
            <a:off x="-1820460" y="3992158"/>
            <a:ext cx="40455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 name="Google Shape;450;p54"/>
          <p:cNvSpPr txBox="1"/>
          <p:nvPr>
            <p:ph idx="12" type="sldNum"/>
          </p:nvPr>
        </p:nvSpPr>
        <p:spPr>
          <a:xfrm rot="5400000">
            <a:off x="-51749" y="6253868"/>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lt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lt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lt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lt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lt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lt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lt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51" name="Google Shape;451;p54" title="Side bar"/>
          <p:cNvSpPr/>
          <p:nvPr/>
        </p:nvSpPr>
        <p:spPr>
          <a:xfrm rot="5400000">
            <a:off x="5980949" y="-5503983"/>
            <a:ext cx="228600" cy="1219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Vertical Text">
  <p:cSld name="2_Title and Vertical Text">
    <p:spTree>
      <p:nvGrpSpPr>
        <p:cNvPr id="452" name="Shape 452"/>
        <p:cNvGrpSpPr/>
        <p:nvPr/>
      </p:nvGrpSpPr>
      <p:grpSpPr>
        <a:xfrm>
          <a:off x="0" y="0"/>
          <a:ext cx="0" cy="0"/>
          <a:chOff x="0" y="0"/>
          <a:chExt cx="0" cy="0"/>
        </a:xfrm>
      </p:grpSpPr>
      <p:sp>
        <p:nvSpPr>
          <p:cNvPr id="453" name="Google Shape;453;p55"/>
          <p:cNvSpPr/>
          <p:nvPr/>
        </p:nvSpPr>
        <p:spPr>
          <a:xfrm>
            <a:off x="0" y="0"/>
            <a:ext cx="12192000" cy="68576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454" name="Google Shape;454;p55"/>
          <p:cNvSpPr txBox="1"/>
          <p:nvPr>
            <p:ph type="title"/>
          </p:nvPr>
        </p:nvSpPr>
        <p:spPr>
          <a:xfrm rot="5400000">
            <a:off x="8821068" y="3478362"/>
            <a:ext cx="5018655" cy="715195"/>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lt1"/>
              </a:buClr>
              <a:buSzPts val="4400"/>
              <a:buFont typeface="Libre Frankli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5" name="Google Shape;455;p55"/>
          <p:cNvSpPr txBox="1"/>
          <p:nvPr>
            <p:ph idx="1" type="body"/>
          </p:nvPr>
        </p:nvSpPr>
        <p:spPr>
          <a:xfrm rot="5400000">
            <a:off x="3145712" y="-448732"/>
            <a:ext cx="5018654" cy="8566879"/>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lt1"/>
              </a:buClr>
              <a:buSzPts val="2000"/>
              <a:buChar char="■"/>
              <a:defRPr>
                <a:solidFill>
                  <a:schemeClr val="lt1"/>
                </a:solidFill>
              </a:defRPr>
            </a:lvl1pPr>
            <a:lvl2pPr indent="-355600" lvl="1" marL="914400" algn="l">
              <a:lnSpc>
                <a:spcPct val="94000"/>
              </a:lnSpc>
              <a:spcBef>
                <a:spcPts val="500"/>
              </a:spcBef>
              <a:spcAft>
                <a:spcPts val="0"/>
              </a:spcAft>
              <a:buClr>
                <a:schemeClr val="lt1"/>
              </a:buClr>
              <a:buSzPts val="2000"/>
              <a:buChar char="–"/>
              <a:defRPr>
                <a:solidFill>
                  <a:schemeClr val="lt1"/>
                </a:solidFill>
              </a:defRPr>
            </a:lvl2pPr>
            <a:lvl3pPr indent="-342900" lvl="2" marL="1371600" algn="l">
              <a:lnSpc>
                <a:spcPct val="94000"/>
              </a:lnSpc>
              <a:spcBef>
                <a:spcPts val="500"/>
              </a:spcBef>
              <a:spcAft>
                <a:spcPts val="0"/>
              </a:spcAft>
              <a:buClr>
                <a:schemeClr val="lt1"/>
              </a:buClr>
              <a:buSzPts val="1800"/>
              <a:buChar char="■"/>
              <a:defRPr>
                <a:solidFill>
                  <a:schemeClr val="lt1"/>
                </a:solidFill>
              </a:defRPr>
            </a:lvl3pPr>
            <a:lvl4pPr indent="-342900" lvl="3" marL="1828800" algn="l">
              <a:lnSpc>
                <a:spcPct val="94000"/>
              </a:lnSpc>
              <a:spcBef>
                <a:spcPts val="500"/>
              </a:spcBef>
              <a:spcAft>
                <a:spcPts val="0"/>
              </a:spcAft>
              <a:buClr>
                <a:schemeClr val="lt1"/>
              </a:buClr>
              <a:buSzPts val="1800"/>
              <a:buChar char="–"/>
              <a:defRPr>
                <a:solidFill>
                  <a:schemeClr val="lt1"/>
                </a:solidFill>
              </a:defRPr>
            </a:lvl4pPr>
            <a:lvl5pPr indent="-330200" lvl="4" marL="2286000" algn="l">
              <a:lnSpc>
                <a:spcPct val="94000"/>
              </a:lnSpc>
              <a:spcBef>
                <a:spcPts val="500"/>
              </a:spcBef>
              <a:spcAft>
                <a:spcPts val="0"/>
              </a:spcAft>
              <a:buClr>
                <a:schemeClr val="lt1"/>
              </a:buClr>
              <a:buSzPts val="1600"/>
              <a:buChar char="■"/>
              <a:defRPr>
                <a:solidFill>
                  <a:schemeClr val="lt1"/>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56" name="Google Shape;456;p55"/>
          <p:cNvSpPr txBox="1"/>
          <p:nvPr>
            <p:ph idx="10" type="dt"/>
          </p:nvPr>
        </p:nvSpPr>
        <p:spPr>
          <a:xfrm rot="5400000">
            <a:off x="-207184" y="2823260"/>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 name="Google Shape;457;p55"/>
          <p:cNvSpPr txBox="1"/>
          <p:nvPr>
            <p:ph idx="11" type="ftr"/>
          </p:nvPr>
        </p:nvSpPr>
        <p:spPr>
          <a:xfrm rot="5400000">
            <a:off x="-1191810" y="4620808"/>
            <a:ext cx="27882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 name="Google Shape;458;p55"/>
          <p:cNvSpPr txBox="1"/>
          <p:nvPr>
            <p:ph idx="12" type="sldNum"/>
          </p:nvPr>
        </p:nvSpPr>
        <p:spPr>
          <a:xfrm rot="5400000">
            <a:off x="-51749" y="6253868"/>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lt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lt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lt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lt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lt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lt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lt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59" name="Google Shape;459;p55" title="Side bar"/>
          <p:cNvSpPr/>
          <p:nvPr/>
        </p:nvSpPr>
        <p:spPr>
          <a:xfrm rot="5400000">
            <a:off x="6483495" y="-5001437"/>
            <a:ext cx="228600" cy="1118690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55"/>
          <p:cNvPicPr preferRelativeResize="0"/>
          <p:nvPr/>
        </p:nvPicPr>
        <p:blipFill rotWithShape="1">
          <a:blip r:embed="rId2">
            <a:alphaModFix/>
          </a:blip>
          <a:srcRect b="0" l="0" r="0" t="0"/>
          <a:stretch/>
        </p:blipFill>
        <p:spPr>
          <a:xfrm rot="5400000">
            <a:off x="-253620" y="1087962"/>
            <a:ext cx="1800766" cy="42667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Vertical Text">
  <p:cSld name="4_Title and Vertical Text">
    <p:spTree>
      <p:nvGrpSpPr>
        <p:cNvPr id="461" name="Shape 461"/>
        <p:cNvGrpSpPr/>
        <p:nvPr/>
      </p:nvGrpSpPr>
      <p:grpSpPr>
        <a:xfrm>
          <a:off x="0" y="0"/>
          <a:ext cx="0" cy="0"/>
          <a:chOff x="0" y="0"/>
          <a:chExt cx="0" cy="0"/>
        </a:xfrm>
      </p:grpSpPr>
      <p:sp>
        <p:nvSpPr>
          <p:cNvPr id="462" name="Google Shape;462;p56"/>
          <p:cNvSpPr/>
          <p:nvPr/>
        </p:nvSpPr>
        <p:spPr>
          <a:xfrm>
            <a:off x="0" y="0"/>
            <a:ext cx="12192000" cy="68576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463" name="Google Shape;463;p56"/>
          <p:cNvSpPr txBox="1"/>
          <p:nvPr>
            <p:ph type="title"/>
          </p:nvPr>
        </p:nvSpPr>
        <p:spPr>
          <a:xfrm rot="5400000">
            <a:off x="8821068" y="3478362"/>
            <a:ext cx="5018655" cy="715195"/>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lt1"/>
              </a:buClr>
              <a:buSzPts val="4400"/>
              <a:buFont typeface="Libre Frankli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4" name="Google Shape;464;p56"/>
          <p:cNvSpPr txBox="1"/>
          <p:nvPr>
            <p:ph idx="1" type="body"/>
          </p:nvPr>
        </p:nvSpPr>
        <p:spPr>
          <a:xfrm rot="5400000">
            <a:off x="3145712" y="-448732"/>
            <a:ext cx="5018654" cy="8566879"/>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lt1"/>
              </a:buClr>
              <a:buSzPts val="2000"/>
              <a:buChar char="■"/>
              <a:defRPr>
                <a:solidFill>
                  <a:schemeClr val="lt1"/>
                </a:solidFill>
              </a:defRPr>
            </a:lvl1pPr>
            <a:lvl2pPr indent="-355600" lvl="1" marL="914400" algn="l">
              <a:lnSpc>
                <a:spcPct val="94000"/>
              </a:lnSpc>
              <a:spcBef>
                <a:spcPts val="500"/>
              </a:spcBef>
              <a:spcAft>
                <a:spcPts val="0"/>
              </a:spcAft>
              <a:buClr>
                <a:schemeClr val="lt1"/>
              </a:buClr>
              <a:buSzPts val="2000"/>
              <a:buChar char="–"/>
              <a:defRPr>
                <a:solidFill>
                  <a:schemeClr val="lt1"/>
                </a:solidFill>
              </a:defRPr>
            </a:lvl2pPr>
            <a:lvl3pPr indent="-342900" lvl="2" marL="1371600" algn="l">
              <a:lnSpc>
                <a:spcPct val="94000"/>
              </a:lnSpc>
              <a:spcBef>
                <a:spcPts val="500"/>
              </a:spcBef>
              <a:spcAft>
                <a:spcPts val="0"/>
              </a:spcAft>
              <a:buClr>
                <a:schemeClr val="lt1"/>
              </a:buClr>
              <a:buSzPts val="1800"/>
              <a:buChar char="■"/>
              <a:defRPr>
                <a:solidFill>
                  <a:schemeClr val="lt1"/>
                </a:solidFill>
              </a:defRPr>
            </a:lvl3pPr>
            <a:lvl4pPr indent="-342900" lvl="3" marL="1828800" algn="l">
              <a:lnSpc>
                <a:spcPct val="94000"/>
              </a:lnSpc>
              <a:spcBef>
                <a:spcPts val="500"/>
              </a:spcBef>
              <a:spcAft>
                <a:spcPts val="0"/>
              </a:spcAft>
              <a:buClr>
                <a:schemeClr val="lt1"/>
              </a:buClr>
              <a:buSzPts val="1800"/>
              <a:buChar char="–"/>
              <a:defRPr>
                <a:solidFill>
                  <a:schemeClr val="lt1"/>
                </a:solidFill>
              </a:defRPr>
            </a:lvl4pPr>
            <a:lvl5pPr indent="-330200" lvl="4" marL="2286000" algn="l">
              <a:lnSpc>
                <a:spcPct val="94000"/>
              </a:lnSpc>
              <a:spcBef>
                <a:spcPts val="500"/>
              </a:spcBef>
              <a:spcAft>
                <a:spcPts val="0"/>
              </a:spcAft>
              <a:buClr>
                <a:schemeClr val="lt1"/>
              </a:buClr>
              <a:buSzPts val="1600"/>
              <a:buChar char="■"/>
              <a:defRPr>
                <a:solidFill>
                  <a:schemeClr val="lt1"/>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65" name="Google Shape;465;p56"/>
          <p:cNvSpPr txBox="1"/>
          <p:nvPr>
            <p:ph idx="10" type="dt"/>
          </p:nvPr>
        </p:nvSpPr>
        <p:spPr>
          <a:xfrm rot="5400000">
            <a:off x="-207184" y="1532564"/>
            <a:ext cx="81898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 name="Google Shape;466;p56"/>
          <p:cNvSpPr txBox="1"/>
          <p:nvPr>
            <p:ph idx="11" type="ftr"/>
          </p:nvPr>
        </p:nvSpPr>
        <p:spPr>
          <a:xfrm rot="5400000">
            <a:off x="-1834129" y="3978489"/>
            <a:ext cx="4072868"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 name="Google Shape;467;p56"/>
          <p:cNvSpPr txBox="1"/>
          <p:nvPr>
            <p:ph idx="12" type="sldNum"/>
          </p:nvPr>
        </p:nvSpPr>
        <p:spPr>
          <a:xfrm rot="5400000">
            <a:off x="-51749" y="6253868"/>
            <a:ext cx="477889"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lt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lt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lt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lt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lt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lt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lt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56" title="Side bar"/>
          <p:cNvSpPr/>
          <p:nvPr/>
        </p:nvSpPr>
        <p:spPr>
          <a:xfrm rot="5400000">
            <a:off x="5980949" y="-5503983"/>
            <a:ext cx="228600" cy="121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showMasterSp="0">
  <p:cSld name="2_Title Slide">
    <p:bg>
      <p:bgPr>
        <a:solidFill>
          <a:schemeClr val="accent1"/>
        </a:solidFill>
      </p:bgPr>
    </p:bg>
    <p:spTree>
      <p:nvGrpSpPr>
        <p:cNvPr id="51" name="Shape 51"/>
        <p:cNvGrpSpPr/>
        <p:nvPr/>
      </p:nvGrpSpPr>
      <p:grpSpPr>
        <a:xfrm>
          <a:off x="0" y="0"/>
          <a:ext cx="0" cy="0"/>
          <a:chOff x="0" y="0"/>
          <a:chExt cx="0" cy="0"/>
        </a:xfrm>
      </p:grpSpPr>
      <p:sp>
        <p:nvSpPr>
          <p:cNvPr id="52" name="Google Shape;52;p7"/>
          <p:cNvSpPr txBox="1"/>
          <p:nvPr>
            <p:ph type="ctrTitle"/>
          </p:nvPr>
        </p:nvSpPr>
        <p:spPr>
          <a:xfrm>
            <a:off x="1371600" y="145244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lt1"/>
              </a:buClr>
              <a:buSzPts val="7200"/>
              <a:buFont typeface="Libre Franklin"/>
              <a:buNone/>
              <a:defRPr sz="7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
          <p:cNvSpPr txBox="1"/>
          <p:nvPr>
            <p:ph idx="1" type="subTitle"/>
          </p:nvPr>
        </p:nvSpPr>
        <p:spPr>
          <a:xfrm>
            <a:off x="1371600" y="362027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rgbClr val="D8D8D8"/>
              </a:buClr>
              <a:buSzPts val="2300"/>
              <a:buNone/>
              <a:defRPr b="0" sz="2300" cap="none">
                <a:solidFill>
                  <a:srgbClr val="D8D8D8"/>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54" name="Google Shape;54;p7"/>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D8D8D8"/>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D8D8D8"/>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D8D8D8"/>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D8D8D8"/>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D8D8D8"/>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D8D8D8"/>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D8D8D8"/>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D8D8D8"/>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D8D8D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7" title="Side bar"/>
          <p:cNvSpPr/>
          <p:nvPr/>
        </p:nvSpPr>
        <p:spPr>
          <a:xfrm>
            <a:off x="478095" y="376"/>
            <a:ext cx="228600" cy="6857624"/>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7"/>
          <p:cNvPicPr preferRelativeResize="0"/>
          <p:nvPr/>
        </p:nvPicPr>
        <p:blipFill rotWithShape="1">
          <a:blip r:embed="rId2">
            <a:alphaModFix/>
          </a:blip>
          <a:srcRect b="0" l="0" r="0" t="0"/>
          <a:stretch/>
        </p:blipFill>
        <p:spPr>
          <a:xfrm>
            <a:off x="1467611" y="5071703"/>
            <a:ext cx="3766027" cy="89231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bg>
      <p:bgPr>
        <a:solidFill>
          <a:srgbClr val="3F3F3F"/>
        </a:solidFill>
      </p:bgPr>
    </p:bg>
    <p:spTree>
      <p:nvGrpSpPr>
        <p:cNvPr id="59" name="Shape 59"/>
        <p:cNvGrpSpPr/>
        <p:nvPr/>
      </p:nvGrpSpPr>
      <p:grpSpPr>
        <a:xfrm>
          <a:off x="0" y="0"/>
          <a:ext cx="0" cy="0"/>
          <a:chOff x="0" y="0"/>
          <a:chExt cx="0" cy="0"/>
        </a:xfrm>
      </p:grpSpPr>
      <p:sp>
        <p:nvSpPr>
          <p:cNvPr id="60" name="Google Shape;60;p8"/>
          <p:cNvSpPr txBox="1"/>
          <p:nvPr>
            <p:ph type="ctrTitle"/>
          </p:nvPr>
        </p:nvSpPr>
        <p:spPr>
          <a:xfrm>
            <a:off x="1371600" y="145244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lt1"/>
              </a:buClr>
              <a:buSzPts val="7200"/>
              <a:buFont typeface="Libre Franklin"/>
              <a:buNone/>
              <a:defRPr sz="7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8"/>
          <p:cNvSpPr txBox="1"/>
          <p:nvPr>
            <p:ph idx="1" type="subTitle"/>
          </p:nvPr>
        </p:nvSpPr>
        <p:spPr>
          <a:xfrm>
            <a:off x="1371600" y="362027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accent1"/>
              </a:buClr>
              <a:buSzPts val="2300"/>
              <a:buNone/>
              <a:defRPr b="0" sz="2300" cap="none">
                <a:solidFill>
                  <a:schemeClr val="accent1"/>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62" name="Google Shape;62;p8"/>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A5A5A5"/>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A5A5A5"/>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A5A5A5"/>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A5A5A5"/>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A5A5A5"/>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A5A5A5"/>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A5A5A5"/>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A5A5A5"/>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A5A5A5"/>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8"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8"/>
          <p:cNvPicPr preferRelativeResize="0"/>
          <p:nvPr/>
        </p:nvPicPr>
        <p:blipFill rotWithShape="1">
          <a:blip r:embed="rId2">
            <a:alphaModFix/>
          </a:blip>
          <a:srcRect b="0" l="0" r="0" t="0"/>
          <a:stretch/>
        </p:blipFill>
        <p:spPr>
          <a:xfrm>
            <a:off x="1467611" y="5071703"/>
            <a:ext cx="3766027" cy="89231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showMasterSp="0">
  <p:cSld name="7_Title Slide">
    <p:bg>
      <p:bgPr>
        <a:solidFill>
          <a:schemeClr val="lt2"/>
        </a:solidFill>
      </p:bgPr>
    </p:bg>
    <p:spTree>
      <p:nvGrpSpPr>
        <p:cNvPr id="67" name="Shape 67"/>
        <p:cNvGrpSpPr/>
        <p:nvPr/>
      </p:nvGrpSpPr>
      <p:grpSpPr>
        <a:xfrm>
          <a:off x="0" y="0"/>
          <a:ext cx="0" cy="0"/>
          <a:chOff x="0" y="0"/>
          <a:chExt cx="0" cy="0"/>
        </a:xfrm>
      </p:grpSpPr>
      <p:sp>
        <p:nvSpPr>
          <p:cNvPr id="68" name="Google Shape;68;p9"/>
          <p:cNvSpPr txBox="1"/>
          <p:nvPr>
            <p:ph type="ctrTitle"/>
          </p:nvPr>
        </p:nvSpPr>
        <p:spPr>
          <a:xfrm>
            <a:off x="1371600" y="145244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9"/>
          <p:cNvSpPr txBox="1"/>
          <p:nvPr>
            <p:ph idx="1" type="subTitle"/>
          </p:nvPr>
        </p:nvSpPr>
        <p:spPr>
          <a:xfrm>
            <a:off x="1371600" y="362027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accent1"/>
              </a:buClr>
              <a:buSzPts val="2300"/>
              <a:buNone/>
              <a:defRPr b="0" sz="2300" cap="none">
                <a:solidFill>
                  <a:schemeClr val="accent1"/>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70" name="Google Shape;70;p9"/>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9"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showMasterSp="0">
  <p:cSld name="8_Title Slide">
    <p:bg>
      <p:bgPr>
        <a:solidFill>
          <a:schemeClr val="lt1"/>
        </a:solidFill>
      </p:bgPr>
    </p:bg>
    <p:spTree>
      <p:nvGrpSpPr>
        <p:cNvPr id="74" name="Shape 74"/>
        <p:cNvGrpSpPr/>
        <p:nvPr/>
      </p:nvGrpSpPr>
      <p:grpSpPr>
        <a:xfrm>
          <a:off x="0" y="0"/>
          <a:ext cx="0" cy="0"/>
          <a:chOff x="0" y="0"/>
          <a:chExt cx="0" cy="0"/>
        </a:xfrm>
      </p:grpSpPr>
      <p:sp>
        <p:nvSpPr>
          <p:cNvPr id="75" name="Google Shape;75;p10"/>
          <p:cNvSpPr txBox="1"/>
          <p:nvPr>
            <p:ph type="ctrTitle"/>
          </p:nvPr>
        </p:nvSpPr>
        <p:spPr>
          <a:xfrm>
            <a:off x="1371600" y="1452447"/>
            <a:ext cx="8904757" cy="2098226"/>
          </a:xfrm>
          <a:prstGeom prst="rect">
            <a:avLst/>
          </a:prstGeom>
          <a:noFill/>
          <a:ln>
            <a:noFill/>
          </a:ln>
        </p:spPr>
        <p:txBody>
          <a:bodyPr anchorCtr="0" anchor="b" bIns="45700" lIns="91425" spcFirstLastPara="1" rIns="91425" wrap="square" tIns="45700">
            <a:noAutofit/>
          </a:bodyPr>
          <a:lstStyle>
            <a:lvl1pPr lvl="0" algn="l">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txBox="1"/>
          <p:nvPr>
            <p:ph idx="1" type="subTitle"/>
          </p:nvPr>
        </p:nvSpPr>
        <p:spPr>
          <a:xfrm>
            <a:off x="1371600" y="3620272"/>
            <a:ext cx="8904757" cy="1086237"/>
          </a:xfrm>
          <a:prstGeom prst="rect">
            <a:avLst/>
          </a:prstGeom>
          <a:noFill/>
          <a:ln>
            <a:noFill/>
          </a:ln>
        </p:spPr>
        <p:txBody>
          <a:bodyPr anchorCtr="0" anchor="t" bIns="45700" lIns="91425" spcFirstLastPara="1" rIns="91425" wrap="square" tIns="45700">
            <a:normAutofit/>
          </a:bodyPr>
          <a:lstStyle>
            <a:lvl1pPr lvl="0" algn="l">
              <a:lnSpc>
                <a:spcPct val="112000"/>
              </a:lnSpc>
              <a:spcBef>
                <a:spcPts val="0"/>
              </a:spcBef>
              <a:spcAft>
                <a:spcPts val="0"/>
              </a:spcAft>
              <a:buClr>
                <a:schemeClr val="accent1"/>
              </a:buClr>
              <a:buSzPts val="2300"/>
              <a:buNone/>
              <a:defRPr b="0" sz="2300" cap="none">
                <a:solidFill>
                  <a:schemeClr val="accent1"/>
                </a:solidFill>
              </a:defRPr>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77" name="Google Shape;77;p10"/>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BFBFBF"/>
                </a:solidFill>
                <a:latin typeface="Libre Franklin"/>
                <a:ea typeface="Libre Franklin"/>
                <a:cs typeface="Libre Franklin"/>
                <a:sym typeface="Libre Franklin"/>
              </a:defRPr>
            </a:lvl1pPr>
            <a:lvl2pPr indent="0" lvl="1" marL="0" algn="r">
              <a:spcBef>
                <a:spcPts val="0"/>
              </a:spcBef>
              <a:buNone/>
              <a:defRPr b="0" i="0" sz="1000" u="none" cap="none" strike="noStrike">
                <a:solidFill>
                  <a:srgbClr val="BFBFBF"/>
                </a:solidFill>
                <a:latin typeface="Libre Franklin"/>
                <a:ea typeface="Libre Franklin"/>
                <a:cs typeface="Libre Franklin"/>
                <a:sym typeface="Libre Franklin"/>
              </a:defRPr>
            </a:lvl2pPr>
            <a:lvl3pPr indent="0" lvl="2" marL="0" algn="r">
              <a:spcBef>
                <a:spcPts val="0"/>
              </a:spcBef>
              <a:buNone/>
              <a:defRPr b="0" i="0" sz="1000" u="none" cap="none" strike="noStrike">
                <a:solidFill>
                  <a:srgbClr val="BFBFBF"/>
                </a:solidFill>
                <a:latin typeface="Libre Franklin"/>
                <a:ea typeface="Libre Franklin"/>
                <a:cs typeface="Libre Franklin"/>
                <a:sym typeface="Libre Franklin"/>
              </a:defRPr>
            </a:lvl3pPr>
            <a:lvl4pPr indent="0" lvl="3" marL="0" algn="r">
              <a:spcBef>
                <a:spcPts val="0"/>
              </a:spcBef>
              <a:buNone/>
              <a:defRPr b="0" i="0" sz="1000" u="none" cap="none" strike="noStrike">
                <a:solidFill>
                  <a:srgbClr val="BFBFBF"/>
                </a:solidFill>
                <a:latin typeface="Libre Franklin"/>
                <a:ea typeface="Libre Franklin"/>
                <a:cs typeface="Libre Franklin"/>
                <a:sym typeface="Libre Franklin"/>
              </a:defRPr>
            </a:lvl4pPr>
            <a:lvl5pPr indent="0" lvl="4" marL="0" algn="r">
              <a:spcBef>
                <a:spcPts val="0"/>
              </a:spcBef>
              <a:buNone/>
              <a:defRPr b="0" i="0" sz="1000" u="none" cap="none" strike="noStrike">
                <a:solidFill>
                  <a:srgbClr val="BFBFBF"/>
                </a:solidFill>
                <a:latin typeface="Libre Franklin"/>
                <a:ea typeface="Libre Franklin"/>
                <a:cs typeface="Libre Franklin"/>
                <a:sym typeface="Libre Franklin"/>
              </a:defRPr>
            </a:lvl5pPr>
            <a:lvl6pPr indent="0" lvl="5" marL="0" algn="r">
              <a:spcBef>
                <a:spcPts val="0"/>
              </a:spcBef>
              <a:buNone/>
              <a:defRPr b="0" i="0" sz="1000" u="none" cap="none" strike="noStrike">
                <a:solidFill>
                  <a:srgbClr val="BFBFBF"/>
                </a:solidFill>
                <a:latin typeface="Libre Franklin"/>
                <a:ea typeface="Libre Franklin"/>
                <a:cs typeface="Libre Franklin"/>
                <a:sym typeface="Libre Franklin"/>
              </a:defRPr>
            </a:lvl6pPr>
            <a:lvl7pPr indent="0" lvl="6" marL="0" algn="r">
              <a:spcBef>
                <a:spcPts val="0"/>
              </a:spcBef>
              <a:buNone/>
              <a:defRPr b="0" i="0" sz="1000" u="none" cap="none" strike="noStrike">
                <a:solidFill>
                  <a:srgbClr val="BFBFBF"/>
                </a:solidFill>
                <a:latin typeface="Libre Franklin"/>
                <a:ea typeface="Libre Franklin"/>
                <a:cs typeface="Libre Franklin"/>
                <a:sym typeface="Libre Franklin"/>
              </a:defRPr>
            </a:lvl7pPr>
            <a:lvl8pPr indent="0" lvl="7" marL="0" algn="r">
              <a:spcBef>
                <a:spcPts val="0"/>
              </a:spcBef>
              <a:buNone/>
              <a:defRPr b="0" i="0" sz="1000" u="none" cap="none" strike="noStrike">
                <a:solidFill>
                  <a:srgbClr val="BFBFBF"/>
                </a:solidFill>
                <a:latin typeface="Libre Franklin"/>
                <a:ea typeface="Libre Franklin"/>
                <a:cs typeface="Libre Franklin"/>
                <a:sym typeface="Libre Franklin"/>
              </a:defRPr>
            </a:lvl8pPr>
            <a:lvl9pPr indent="0" lvl="8" marL="0" algn="r">
              <a:spcBef>
                <a:spcPts val="0"/>
              </a:spcBef>
              <a:buNone/>
              <a:defRPr b="0" i="0" sz="1000" u="none" cap="none" strike="noStrike">
                <a:solidFill>
                  <a:srgbClr val="BFBFB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0" title="Side bar"/>
          <p:cNvSpPr/>
          <p:nvPr/>
        </p:nvSpPr>
        <p:spPr>
          <a:xfrm>
            <a:off x="478095" y="376"/>
            <a:ext cx="22860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theme" Target="../theme/theme1.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385168" y="6015114"/>
            <a:ext cx="1795237" cy="425360"/>
          </a:xfrm>
          <a:prstGeom prst="rect">
            <a:avLst/>
          </a:prstGeom>
          <a:noFill/>
          <a:ln>
            <a:noFill/>
          </a:ln>
        </p:spPr>
      </p:pic>
      <p:sp>
        <p:nvSpPr>
          <p:cNvPr id="7" name="Google Shape;7;p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9" name="Google Shape;9;p1"/>
          <p:cNvSpPr txBox="1"/>
          <p:nvPr>
            <p:ph idx="10" type="dt"/>
          </p:nvPr>
        </p:nvSpPr>
        <p:spPr>
          <a:xfrm>
            <a:off x="3697357" y="6453386"/>
            <a:ext cx="81898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0" name="Google Shape;10;p1"/>
          <p:cNvSpPr txBox="1"/>
          <p:nvPr>
            <p:ph idx="11" type="ftr"/>
          </p:nvPr>
        </p:nvSpPr>
        <p:spPr>
          <a:xfrm>
            <a:off x="4516340" y="6453386"/>
            <a:ext cx="6074797"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1" name="Google Shape;11;p1"/>
          <p:cNvSpPr txBox="1"/>
          <p:nvPr>
            <p:ph idx="12" type="sldNum"/>
          </p:nvPr>
        </p:nvSpPr>
        <p:spPr>
          <a:xfrm>
            <a:off x="10591137" y="6453386"/>
            <a:ext cx="477889"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1" title="Side bar"/>
          <p:cNvSpPr/>
          <p:nvPr/>
        </p:nvSpPr>
        <p:spPr>
          <a:xfrm>
            <a:off x="478095" y="376"/>
            <a:ext cx="228600" cy="58670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hyperlink" Target="mailto:sarah.s.donohoe@noaa.go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1.jpg"/><Relationship Id="rId5"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hyperlink" Target="mailto:sarah.s.donohoe@noaa.go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5.jpg"/><Relationship Id="rId5"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4.gif"/><Relationship Id="rId4" Type="http://schemas.openxmlformats.org/officeDocument/2006/relationships/image" Target="../media/image17.jpg"/><Relationship Id="rId5"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jpg"/><Relationship Id="rId5" Type="http://schemas.openxmlformats.org/officeDocument/2006/relationships/image" Target="../media/image22.png"/><Relationship Id="rId6"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57"/>
          <p:cNvPicPr preferRelativeResize="0"/>
          <p:nvPr/>
        </p:nvPicPr>
        <p:blipFill>
          <a:blip r:embed="rId3">
            <a:alphaModFix/>
          </a:blip>
          <a:stretch>
            <a:fillRect/>
          </a:stretch>
        </p:blipFill>
        <p:spPr>
          <a:xfrm>
            <a:off x="6586050" y="166100"/>
            <a:ext cx="4892677" cy="3260975"/>
          </a:xfrm>
          <a:prstGeom prst="rect">
            <a:avLst/>
          </a:prstGeom>
          <a:noFill/>
          <a:ln>
            <a:noFill/>
          </a:ln>
        </p:spPr>
      </p:pic>
      <p:sp>
        <p:nvSpPr>
          <p:cNvPr id="474" name="Google Shape;474;p57"/>
          <p:cNvSpPr txBox="1"/>
          <p:nvPr>
            <p:ph type="ctrTitle"/>
          </p:nvPr>
        </p:nvSpPr>
        <p:spPr>
          <a:xfrm>
            <a:off x="1371600" y="3666276"/>
            <a:ext cx="8904900" cy="1191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3800"/>
              </a:spcAft>
              <a:buClr>
                <a:schemeClr val="dk1"/>
              </a:buClr>
              <a:buSzPts val="1100"/>
              <a:buFont typeface="Arial"/>
              <a:buNone/>
            </a:pPr>
            <a:r>
              <a:rPr lang="en-US" sz="3800">
                <a:solidFill>
                  <a:schemeClr val="accent4"/>
                </a:solidFill>
                <a:latin typeface="Oswald"/>
                <a:ea typeface="Oswald"/>
                <a:cs typeface="Oswald"/>
                <a:sym typeface="Oswald"/>
              </a:rPr>
              <a:t>The use of innovative pop-up floats to explore Arctic marine ecosystems</a:t>
            </a:r>
            <a:endParaRPr>
              <a:solidFill>
                <a:schemeClr val="accent4"/>
              </a:solidFill>
            </a:endParaRPr>
          </a:p>
        </p:txBody>
      </p:sp>
      <p:sp>
        <p:nvSpPr>
          <p:cNvPr id="475" name="Google Shape;475;p57"/>
          <p:cNvSpPr txBox="1"/>
          <p:nvPr>
            <p:ph idx="1" type="subTitle"/>
          </p:nvPr>
        </p:nvSpPr>
        <p:spPr>
          <a:xfrm>
            <a:off x="1409700" y="5665000"/>
            <a:ext cx="4862400" cy="605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chemeClr val="accent4"/>
                </a:solidFill>
                <a:latin typeface="Oswald"/>
                <a:ea typeface="Oswald"/>
                <a:cs typeface="Oswald"/>
                <a:sym typeface="Oswald"/>
              </a:rPr>
              <a:t>Sarah Donohoe, NOAA Corps, Seattle, USA</a:t>
            </a:r>
            <a:endParaRPr sz="2200">
              <a:solidFill>
                <a:schemeClr val="accent4"/>
              </a:solidFill>
              <a:latin typeface="Oswald"/>
              <a:ea typeface="Oswald"/>
              <a:cs typeface="Oswald"/>
              <a:sym typeface="Oswald"/>
            </a:endParaRPr>
          </a:p>
          <a:p>
            <a:pPr indent="0" lvl="0" marL="0" rtl="0" algn="l">
              <a:lnSpc>
                <a:spcPct val="100000"/>
              </a:lnSpc>
              <a:spcBef>
                <a:spcPts val="0"/>
              </a:spcBef>
              <a:spcAft>
                <a:spcPts val="0"/>
              </a:spcAft>
              <a:buClr>
                <a:schemeClr val="dk1"/>
              </a:buClr>
              <a:buSzPts val="1100"/>
              <a:buFont typeface="Arial"/>
              <a:buNone/>
            </a:pPr>
            <a:r>
              <a:rPr lang="en-US" sz="2200" u="sng">
                <a:solidFill>
                  <a:schemeClr val="hlink"/>
                </a:solidFill>
                <a:latin typeface="Oswald"/>
                <a:ea typeface="Oswald"/>
                <a:cs typeface="Oswald"/>
                <a:sym typeface="Oswald"/>
                <a:hlinkClick r:id="rId4"/>
              </a:rPr>
              <a:t>sarah.s.donohoe@noaa.gov</a:t>
            </a:r>
            <a:endParaRPr sz="2200">
              <a:solidFill>
                <a:schemeClr val="accent4"/>
              </a:solidFill>
              <a:latin typeface="Oswald"/>
              <a:ea typeface="Oswald"/>
              <a:cs typeface="Oswald"/>
              <a:sym typeface="Oswald"/>
            </a:endParaRPr>
          </a:p>
          <a:p>
            <a:pPr indent="0" lvl="0" marL="0" rtl="0" algn="l">
              <a:lnSpc>
                <a:spcPct val="100000"/>
              </a:lnSpc>
              <a:spcBef>
                <a:spcPts val="0"/>
              </a:spcBef>
              <a:spcAft>
                <a:spcPts val="0"/>
              </a:spcAft>
              <a:buClr>
                <a:schemeClr val="dk1"/>
              </a:buClr>
              <a:buSzPts val="1100"/>
              <a:buFont typeface="Arial"/>
              <a:buNone/>
            </a:pPr>
            <a:r>
              <a:rPr lang="en-US" sz="2200">
                <a:solidFill>
                  <a:schemeClr val="accent4"/>
                </a:solidFill>
                <a:latin typeface="Oswald"/>
                <a:ea typeface="Oswald"/>
                <a:cs typeface="Oswald"/>
                <a:sym typeface="Oswald"/>
              </a:rPr>
              <a:t>Pacific Marine Environmental Laboratory</a:t>
            </a:r>
            <a:endParaRPr sz="2200">
              <a:solidFill>
                <a:schemeClr val="accent4"/>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6"/>
          <p:cNvSpPr txBox="1"/>
          <p:nvPr/>
        </p:nvSpPr>
        <p:spPr>
          <a:xfrm>
            <a:off x="734550" y="39000"/>
            <a:ext cx="11401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4"/>
                </a:solidFill>
                <a:latin typeface="Oswald"/>
                <a:ea typeface="Oswald"/>
                <a:cs typeface="Oswald"/>
                <a:sym typeface="Oswald"/>
              </a:rPr>
              <a:t>Pop-up floats deployed by the fishing industry, the U.S. Coast Guard</a:t>
            </a:r>
            <a:r>
              <a:rPr lang="en-US" sz="2800">
                <a:solidFill>
                  <a:schemeClr val="accent4"/>
                </a:solidFill>
                <a:latin typeface="Oswald"/>
                <a:ea typeface="Oswald"/>
                <a:cs typeface="Oswald"/>
                <a:sym typeface="Oswald"/>
              </a:rPr>
              <a:t> and the </a:t>
            </a:r>
            <a:endParaRPr sz="2800">
              <a:solidFill>
                <a:schemeClr val="accent4"/>
              </a:solidFill>
              <a:latin typeface="Oswald"/>
              <a:ea typeface="Oswald"/>
              <a:cs typeface="Oswald"/>
              <a:sym typeface="Oswald"/>
            </a:endParaRPr>
          </a:p>
          <a:p>
            <a:pPr indent="0" lvl="0" marL="0" rtl="0" algn="l">
              <a:spcBef>
                <a:spcPts val="0"/>
              </a:spcBef>
              <a:spcAft>
                <a:spcPts val="0"/>
              </a:spcAft>
              <a:buNone/>
            </a:pPr>
            <a:r>
              <a:rPr lang="en-US" sz="2800">
                <a:solidFill>
                  <a:schemeClr val="accent4"/>
                </a:solidFill>
                <a:latin typeface="Oswald"/>
                <a:ea typeface="Oswald"/>
                <a:cs typeface="Oswald"/>
                <a:sym typeface="Oswald"/>
              </a:rPr>
              <a:t>Aleut Community of Saint Paul Island</a:t>
            </a:r>
            <a:endParaRPr sz="2800">
              <a:solidFill>
                <a:schemeClr val="accent4"/>
              </a:solidFill>
              <a:latin typeface="Oswald"/>
              <a:ea typeface="Oswald"/>
              <a:cs typeface="Oswald"/>
              <a:sym typeface="Oswald"/>
            </a:endParaRPr>
          </a:p>
        </p:txBody>
      </p:sp>
      <p:grpSp>
        <p:nvGrpSpPr>
          <p:cNvPr id="579" name="Google Shape;579;p66"/>
          <p:cNvGrpSpPr/>
          <p:nvPr/>
        </p:nvGrpSpPr>
        <p:grpSpPr>
          <a:xfrm>
            <a:off x="998825" y="1089203"/>
            <a:ext cx="3052604" cy="4970197"/>
            <a:chOff x="998825" y="1013003"/>
            <a:chExt cx="3052604" cy="4970197"/>
          </a:xfrm>
        </p:grpSpPr>
        <p:pic>
          <p:nvPicPr>
            <p:cNvPr id="580" name="Google Shape;580;p66"/>
            <p:cNvPicPr preferRelativeResize="0"/>
            <p:nvPr/>
          </p:nvPicPr>
          <p:blipFill rotWithShape="1">
            <a:blip r:embed="rId3">
              <a:alphaModFix/>
            </a:blip>
            <a:srcRect b="33484" l="0" r="0" t="0"/>
            <a:stretch/>
          </p:blipFill>
          <p:spPr>
            <a:xfrm>
              <a:off x="1047625" y="1013003"/>
              <a:ext cx="3003804" cy="4108298"/>
            </a:xfrm>
            <a:prstGeom prst="rect">
              <a:avLst/>
            </a:prstGeom>
            <a:noFill/>
            <a:ln>
              <a:noFill/>
            </a:ln>
          </p:spPr>
        </p:pic>
        <p:sp>
          <p:nvSpPr>
            <p:cNvPr id="581" name="Google Shape;581;p66"/>
            <p:cNvSpPr txBox="1"/>
            <p:nvPr/>
          </p:nvSpPr>
          <p:spPr>
            <a:xfrm>
              <a:off x="998825" y="5121300"/>
              <a:ext cx="3003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US" sz="1500">
                  <a:solidFill>
                    <a:schemeClr val="dk1"/>
                  </a:solidFill>
                  <a:latin typeface="Oswald"/>
                  <a:ea typeface="Oswald"/>
                  <a:cs typeface="Oswald"/>
                  <a:sym typeface="Oswald"/>
                </a:rPr>
                <a:t>C/P </a:t>
              </a:r>
              <a:r>
                <a:rPr i="1" lang="en-US" sz="1500">
                  <a:solidFill>
                    <a:schemeClr val="dk1"/>
                  </a:solidFill>
                  <a:latin typeface="Oswald"/>
                  <a:ea typeface="Oswald"/>
                  <a:cs typeface="Oswald"/>
                  <a:sym typeface="Oswald"/>
                </a:rPr>
                <a:t>Starbound</a:t>
              </a:r>
              <a:r>
                <a:rPr lang="en-US" sz="1500">
                  <a:solidFill>
                    <a:schemeClr val="dk1"/>
                  </a:solidFill>
                  <a:latin typeface="Oswald"/>
                  <a:ea typeface="Oswald"/>
                  <a:cs typeface="Oswald"/>
                  <a:sym typeface="Oswald"/>
                </a:rPr>
                <a:t>, August 2020</a:t>
              </a:r>
              <a:endParaRPr sz="1500">
                <a:solidFill>
                  <a:schemeClr val="dk1"/>
                </a:solidFill>
                <a:latin typeface="Oswald"/>
                <a:ea typeface="Oswald"/>
                <a:cs typeface="Oswald"/>
                <a:sym typeface="Oswald"/>
              </a:endParaRPr>
            </a:p>
            <a:p>
              <a:pPr indent="0" lvl="0" marL="0" rtl="0" algn="l">
                <a:spcBef>
                  <a:spcPts val="0"/>
                </a:spcBef>
                <a:spcAft>
                  <a:spcPts val="0"/>
                </a:spcAft>
                <a:buClr>
                  <a:schemeClr val="dk1"/>
                </a:buClr>
                <a:buFont typeface="Arial"/>
                <a:buNone/>
              </a:pPr>
              <a:r>
                <a:t/>
              </a:r>
              <a:endParaRPr sz="700">
                <a:solidFill>
                  <a:schemeClr val="dk1"/>
                </a:solidFill>
                <a:latin typeface="Oswald"/>
                <a:ea typeface="Oswald"/>
                <a:cs typeface="Oswald"/>
                <a:sym typeface="Oswald"/>
              </a:endParaRPr>
            </a:p>
            <a:p>
              <a:pPr indent="0" lvl="0" marL="0" rtl="0" algn="l">
                <a:spcBef>
                  <a:spcPts val="0"/>
                </a:spcBef>
                <a:spcAft>
                  <a:spcPts val="0"/>
                </a:spcAft>
                <a:buClr>
                  <a:schemeClr val="dk1"/>
                </a:buClr>
                <a:buFont typeface="Arial"/>
                <a:buNone/>
              </a:pPr>
              <a:r>
                <a:rPr lang="en-US" sz="1100">
                  <a:solidFill>
                    <a:schemeClr val="dk1"/>
                  </a:solidFill>
                  <a:latin typeface="Oswald"/>
                  <a:ea typeface="Oswald"/>
                  <a:cs typeface="Oswald"/>
                  <a:sym typeface="Oswald"/>
                </a:rPr>
                <a:t>Left to right:  Tylar Lowen ; Walter Miranda ; Reynaldo Pio ; Caleb Rodriguez. ( pc Susie Zagorski)</a:t>
              </a:r>
              <a:endParaRPr sz="1100">
                <a:latin typeface="Oswald"/>
                <a:ea typeface="Oswald"/>
                <a:cs typeface="Oswald"/>
                <a:sym typeface="Oswald"/>
              </a:endParaRPr>
            </a:p>
          </p:txBody>
        </p:sp>
      </p:grpSp>
      <p:grpSp>
        <p:nvGrpSpPr>
          <p:cNvPr id="582" name="Google Shape;582;p66"/>
          <p:cNvGrpSpPr/>
          <p:nvPr/>
        </p:nvGrpSpPr>
        <p:grpSpPr>
          <a:xfrm>
            <a:off x="8795550" y="1089200"/>
            <a:ext cx="3081300" cy="5069375"/>
            <a:chOff x="8795550" y="1013000"/>
            <a:chExt cx="3081300" cy="5069375"/>
          </a:xfrm>
        </p:grpSpPr>
        <p:pic>
          <p:nvPicPr>
            <p:cNvPr id="583" name="Google Shape;583;p66"/>
            <p:cNvPicPr preferRelativeResize="0"/>
            <p:nvPr/>
          </p:nvPicPr>
          <p:blipFill>
            <a:blip r:embed="rId4">
              <a:alphaModFix/>
            </a:blip>
            <a:stretch>
              <a:fillRect/>
            </a:stretch>
          </p:blipFill>
          <p:spPr>
            <a:xfrm>
              <a:off x="8795550" y="1013000"/>
              <a:ext cx="3081226" cy="4108301"/>
            </a:xfrm>
            <a:prstGeom prst="rect">
              <a:avLst/>
            </a:prstGeom>
            <a:noFill/>
            <a:ln>
              <a:noFill/>
            </a:ln>
          </p:spPr>
        </p:pic>
        <p:sp>
          <p:nvSpPr>
            <p:cNvPr id="584" name="Google Shape;584;p66"/>
            <p:cNvSpPr txBox="1"/>
            <p:nvPr/>
          </p:nvSpPr>
          <p:spPr>
            <a:xfrm>
              <a:off x="8795550" y="5135875"/>
              <a:ext cx="3081300" cy="946500"/>
            </a:xfrm>
            <a:prstGeom prst="rect">
              <a:avLst/>
            </a:prstGeom>
            <a:noFill/>
            <a:ln>
              <a:noFill/>
            </a:ln>
          </p:spPr>
          <p:txBody>
            <a:bodyPr anchorCtr="0" anchor="t" bIns="91425" lIns="91425" spcFirstLastPara="1" rIns="91425" wrap="square" tIns="91425">
              <a:spAutoFit/>
            </a:bodyPr>
            <a:lstStyle/>
            <a:p>
              <a:pPr indent="0" lvl="0" marL="0" rtl="0" algn="l">
                <a:spcBef>
                  <a:spcPts val="1500"/>
                </a:spcBef>
                <a:spcAft>
                  <a:spcPts val="0"/>
                </a:spcAft>
                <a:buNone/>
              </a:pPr>
              <a:r>
                <a:rPr lang="en-US" sz="1500">
                  <a:solidFill>
                    <a:schemeClr val="dk1"/>
                  </a:solidFill>
                  <a:latin typeface="Oswald"/>
                  <a:ea typeface="Oswald"/>
                  <a:cs typeface="Oswald"/>
                  <a:sym typeface="Oswald"/>
                </a:rPr>
                <a:t>F/V </a:t>
              </a:r>
              <a:r>
                <a:rPr i="1" lang="en-US" sz="1500">
                  <a:solidFill>
                    <a:schemeClr val="dk1"/>
                  </a:solidFill>
                  <a:latin typeface="Oswald"/>
                  <a:ea typeface="Oswald"/>
                  <a:cs typeface="Oswald"/>
                  <a:sym typeface="Oswald"/>
                </a:rPr>
                <a:t>Karen Ann</a:t>
              </a:r>
              <a:r>
                <a:rPr lang="en-US" sz="1500">
                  <a:solidFill>
                    <a:schemeClr val="dk1"/>
                  </a:solidFill>
                  <a:latin typeface="Oswald"/>
                  <a:ea typeface="Oswald"/>
                  <a:cs typeface="Oswald"/>
                  <a:sym typeface="Oswald"/>
                </a:rPr>
                <a:t>, October 2020</a:t>
              </a:r>
              <a:r>
                <a:rPr lang="en-US" sz="1500">
                  <a:latin typeface="Oswald"/>
                  <a:ea typeface="Oswald"/>
                  <a:cs typeface="Oswald"/>
                  <a:sym typeface="Oswald"/>
                </a:rPr>
                <a:t> </a:t>
              </a:r>
              <a:endParaRPr sz="1500">
                <a:latin typeface="Oswald"/>
                <a:ea typeface="Oswald"/>
                <a:cs typeface="Oswald"/>
                <a:sym typeface="Oswald"/>
              </a:endParaRPr>
            </a:p>
            <a:p>
              <a:pPr indent="0" lvl="0" marL="0" rtl="0" algn="l">
                <a:spcBef>
                  <a:spcPts val="1500"/>
                </a:spcBef>
                <a:spcAft>
                  <a:spcPts val="0"/>
                </a:spcAft>
                <a:buNone/>
              </a:pPr>
              <a:r>
                <a:rPr lang="en-US" sz="1100">
                  <a:latin typeface="Oswald"/>
                  <a:ea typeface="Oswald"/>
                  <a:cs typeface="Oswald"/>
                  <a:sym typeface="Oswald"/>
                </a:rPr>
                <a:t>Andronik Hanson. (pc President of the Aleut Community of St. Paul Island,  </a:t>
              </a:r>
              <a:r>
                <a:rPr lang="en-US" sz="1100">
                  <a:latin typeface="Oswald"/>
                  <a:ea typeface="Oswald"/>
                  <a:cs typeface="Oswald"/>
                  <a:sym typeface="Oswald"/>
                </a:rPr>
                <a:t>Amos Philemonoff)</a:t>
              </a:r>
              <a:endParaRPr sz="1600">
                <a:latin typeface="Oswald"/>
                <a:ea typeface="Oswald"/>
                <a:cs typeface="Oswald"/>
                <a:sym typeface="Oswald"/>
              </a:endParaRPr>
            </a:p>
          </p:txBody>
        </p:sp>
      </p:grpSp>
      <p:grpSp>
        <p:nvGrpSpPr>
          <p:cNvPr id="585" name="Google Shape;585;p66"/>
          <p:cNvGrpSpPr/>
          <p:nvPr/>
        </p:nvGrpSpPr>
        <p:grpSpPr>
          <a:xfrm>
            <a:off x="4369225" y="1089200"/>
            <a:ext cx="4108415" cy="4719425"/>
            <a:chOff x="4369225" y="1013000"/>
            <a:chExt cx="4108415" cy="4719425"/>
          </a:xfrm>
        </p:grpSpPr>
        <p:pic>
          <p:nvPicPr>
            <p:cNvPr id="586" name="Google Shape;586;p66"/>
            <p:cNvPicPr preferRelativeResize="0"/>
            <p:nvPr/>
          </p:nvPicPr>
          <p:blipFill>
            <a:blip r:embed="rId5">
              <a:alphaModFix/>
            </a:blip>
            <a:stretch>
              <a:fillRect/>
            </a:stretch>
          </p:blipFill>
          <p:spPr>
            <a:xfrm flipH="1">
              <a:off x="4369339" y="1013000"/>
              <a:ext cx="4108301" cy="4108301"/>
            </a:xfrm>
            <a:prstGeom prst="rect">
              <a:avLst/>
            </a:prstGeom>
            <a:noFill/>
            <a:ln>
              <a:noFill/>
            </a:ln>
          </p:spPr>
        </p:pic>
        <p:sp>
          <p:nvSpPr>
            <p:cNvPr id="587" name="Google Shape;587;p66"/>
            <p:cNvSpPr txBox="1"/>
            <p:nvPr/>
          </p:nvSpPr>
          <p:spPr>
            <a:xfrm>
              <a:off x="4369225" y="5147425"/>
              <a:ext cx="4108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Oswald"/>
                  <a:ea typeface="Oswald"/>
                  <a:cs typeface="Oswald"/>
                  <a:sym typeface="Oswald"/>
                </a:rPr>
                <a:t>U.S. Coast Guard Cutter </a:t>
              </a:r>
              <a:r>
                <a:rPr i="1" lang="en-US" sz="1500">
                  <a:solidFill>
                    <a:schemeClr val="dk1"/>
                  </a:solidFill>
                  <a:latin typeface="Oswald"/>
                  <a:ea typeface="Oswald"/>
                  <a:cs typeface="Oswald"/>
                  <a:sym typeface="Oswald"/>
                </a:rPr>
                <a:t>Fir</a:t>
              </a:r>
              <a:r>
                <a:rPr lang="en-US" sz="1500">
                  <a:solidFill>
                    <a:schemeClr val="dk1"/>
                  </a:solidFill>
                  <a:latin typeface="Oswald"/>
                  <a:ea typeface="Oswald"/>
                  <a:cs typeface="Oswald"/>
                  <a:sym typeface="Oswald"/>
                </a:rPr>
                <a:t>, October 2020</a:t>
              </a:r>
              <a:endParaRPr sz="1500">
                <a:solidFill>
                  <a:schemeClr val="dk1"/>
                </a:solidFill>
                <a:latin typeface="Oswald"/>
                <a:ea typeface="Oswald"/>
                <a:cs typeface="Oswald"/>
                <a:sym typeface="Oswald"/>
              </a:endParaRPr>
            </a:p>
            <a:p>
              <a:pPr indent="0" lvl="0" marL="0" rtl="0" algn="l">
                <a:spcBef>
                  <a:spcPts val="0"/>
                </a:spcBef>
                <a:spcAft>
                  <a:spcPts val="0"/>
                </a:spcAft>
                <a:buNone/>
              </a:pPr>
              <a:r>
                <a:rPr lang="en-US" sz="1100">
                  <a:latin typeface="Oswald"/>
                  <a:ea typeface="Oswald"/>
                  <a:cs typeface="Oswald"/>
                  <a:sym typeface="Oswald"/>
                </a:rPr>
                <a:t>(pc U.S. Coast Guard Cutter </a:t>
              </a:r>
              <a:r>
                <a:rPr i="1" lang="en-US" sz="1100">
                  <a:latin typeface="Oswald"/>
                  <a:ea typeface="Oswald"/>
                  <a:cs typeface="Oswald"/>
                  <a:sym typeface="Oswald"/>
                </a:rPr>
                <a:t>Fir)</a:t>
              </a:r>
              <a:endParaRPr i="1" sz="1100">
                <a:latin typeface="Oswald"/>
                <a:ea typeface="Oswald"/>
                <a:cs typeface="Oswald"/>
                <a:sym typeface="Oswald"/>
              </a:endParaRPr>
            </a:p>
          </p:txBody>
        </p:sp>
      </p:grpSp>
      <p:sp>
        <p:nvSpPr>
          <p:cNvPr id="588" name="Google Shape;588;p66"/>
          <p:cNvSpPr txBox="1"/>
          <p:nvPr>
            <p:ph idx="12" type="sldNum"/>
          </p:nvPr>
        </p:nvSpPr>
        <p:spPr>
          <a:xfrm>
            <a:off x="10591137" y="6453386"/>
            <a:ext cx="4779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7"/>
          <p:cNvSpPr txBox="1"/>
          <p:nvPr>
            <p:ph idx="1" type="body"/>
          </p:nvPr>
        </p:nvSpPr>
        <p:spPr>
          <a:xfrm>
            <a:off x="5719000" y="224600"/>
            <a:ext cx="6368700" cy="64329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rPr lang="en-US">
                <a:latin typeface="Oswald"/>
                <a:ea typeface="Oswald"/>
                <a:cs typeface="Oswald"/>
                <a:sym typeface="Oswald"/>
              </a:rPr>
              <a:t>Pop-Up Float Takeaways</a:t>
            </a:r>
            <a:endParaRPr>
              <a:latin typeface="Oswald"/>
              <a:ea typeface="Oswald"/>
              <a:cs typeface="Oswald"/>
              <a:sym typeface="Oswald"/>
            </a:endParaRPr>
          </a:p>
          <a:p>
            <a:pPr indent="-355600" lvl="0" marL="457200" rtl="0" algn="l">
              <a:spcBef>
                <a:spcPts val="1000"/>
              </a:spcBef>
              <a:spcAft>
                <a:spcPts val="0"/>
              </a:spcAft>
              <a:buSzPts val="2000"/>
              <a:buFont typeface="Oswald"/>
              <a:buChar char="■"/>
            </a:pPr>
            <a:r>
              <a:rPr lang="en-US">
                <a:latin typeface="Oswald"/>
                <a:ea typeface="Oswald"/>
                <a:cs typeface="Oswald"/>
                <a:sym typeface="Oswald"/>
              </a:rPr>
              <a:t>inexpensive and autonomous</a:t>
            </a:r>
            <a:endParaRPr>
              <a:latin typeface="Oswald"/>
              <a:ea typeface="Oswald"/>
              <a:cs typeface="Oswald"/>
              <a:sym typeface="Oswald"/>
            </a:endParaRPr>
          </a:p>
          <a:p>
            <a:pPr indent="-355600" lvl="0" marL="457200" rtl="0" algn="l">
              <a:spcBef>
                <a:spcPts val="0"/>
              </a:spcBef>
              <a:spcAft>
                <a:spcPts val="0"/>
              </a:spcAft>
              <a:buSzPts val="2000"/>
              <a:buFont typeface="Oswald"/>
              <a:buChar char="■"/>
            </a:pPr>
            <a:r>
              <a:rPr lang="en-US">
                <a:latin typeface="Oswald"/>
                <a:ea typeface="Oswald"/>
                <a:cs typeface="Oswald"/>
                <a:sym typeface="Oswald"/>
              </a:rPr>
              <a:t>useful for under-ice production studies</a:t>
            </a:r>
            <a:endParaRPr>
              <a:latin typeface="Oswald"/>
              <a:ea typeface="Oswald"/>
              <a:cs typeface="Oswald"/>
              <a:sym typeface="Oswald"/>
            </a:endParaRPr>
          </a:p>
          <a:p>
            <a:pPr indent="-355600" lvl="0" marL="457200" rtl="0" algn="l">
              <a:spcBef>
                <a:spcPts val="0"/>
              </a:spcBef>
              <a:spcAft>
                <a:spcPts val="0"/>
              </a:spcAft>
              <a:buSzPts val="2000"/>
              <a:buFont typeface="Oswald"/>
              <a:buChar char="■"/>
            </a:pPr>
            <a:r>
              <a:rPr lang="en-US">
                <a:latin typeface="Oswald"/>
                <a:ea typeface="Oswald"/>
                <a:cs typeface="Oswald"/>
                <a:sym typeface="Oswald"/>
              </a:rPr>
              <a:t>useful for mapping the cold pool</a:t>
            </a:r>
            <a:endParaRPr>
              <a:latin typeface="Oswald"/>
              <a:ea typeface="Oswald"/>
              <a:cs typeface="Oswald"/>
              <a:sym typeface="Oswald"/>
            </a:endParaRPr>
          </a:p>
          <a:p>
            <a:pPr indent="-355600" lvl="0" marL="457200" rtl="0" algn="l">
              <a:spcBef>
                <a:spcPts val="0"/>
              </a:spcBef>
              <a:spcAft>
                <a:spcPts val="0"/>
              </a:spcAft>
              <a:buSzPts val="2000"/>
              <a:buFont typeface="Oswald"/>
              <a:buChar char="■"/>
            </a:pPr>
            <a:r>
              <a:rPr lang="en-US">
                <a:latin typeface="Oswald"/>
                <a:ea typeface="Oswald"/>
                <a:cs typeface="Oswald"/>
                <a:sym typeface="Oswald"/>
              </a:rPr>
              <a:t>flexible for a variety of research interests</a:t>
            </a:r>
            <a:endParaRPr>
              <a:latin typeface="Oswald"/>
              <a:ea typeface="Oswald"/>
              <a:cs typeface="Oswald"/>
              <a:sym typeface="Oswald"/>
            </a:endParaRPr>
          </a:p>
          <a:p>
            <a:pPr indent="-355600" lvl="0" marL="457200" rtl="0" algn="l">
              <a:spcBef>
                <a:spcPts val="0"/>
              </a:spcBef>
              <a:spcAft>
                <a:spcPts val="0"/>
              </a:spcAft>
              <a:buSzPts val="2000"/>
              <a:buFont typeface="Oswald"/>
              <a:buChar char="■"/>
            </a:pPr>
            <a:r>
              <a:rPr lang="en-US">
                <a:latin typeface="Oswald"/>
                <a:ea typeface="Oswald"/>
                <a:cs typeface="Oswald"/>
                <a:sym typeface="Oswald"/>
              </a:rPr>
              <a:t>partnership </a:t>
            </a:r>
            <a:r>
              <a:rPr lang="en-US">
                <a:latin typeface="Oswald"/>
                <a:ea typeface="Oswald"/>
                <a:cs typeface="Oswald"/>
                <a:sym typeface="Oswald"/>
              </a:rPr>
              <a:t>building</a:t>
            </a:r>
            <a:r>
              <a:rPr lang="en-US">
                <a:latin typeface="Oswald"/>
                <a:ea typeface="Oswald"/>
                <a:cs typeface="Oswald"/>
                <a:sym typeface="Oswald"/>
              </a:rPr>
              <a:t> platforms for local stakeholders</a:t>
            </a:r>
            <a:endParaRPr>
              <a:latin typeface="Oswald"/>
              <a:ea typeface="Oswald"/>
              <a:cs typeface="Oswald"/>
              <a:sym typeface="Oswald"/>
            </a:endParaRPr>
          </a:p>
          <a:p>
            <a:pPr indent="0" lvl="0" marL="457200" rtl="0" algn="l">
              <a:spcBef>
                <a:spcPts val="1000"/>
              </a:spcBef>
              <a:spcAft>
                <a:spcPts val="200"/>
              </a:spcAft>
              <a:buNone/>
            </a:pPr>
            <a:r>
              <a:rPr lang="en-US">
                <a:latin typeface="Oswald"/>
                <a:ea typeface="Oswald"/>
                <a:cs typeface="Oswald"/>
                <a:sym typeface="Oswald"/>
              </a:rPr>
              <a:t> </a:t>
            </a:r>
            <a:endParaRPr>
              <a:latin typeface="Oswald"/>
              <a:ea typeface="Oswald"/>
              <a:cs typeface="Oswald"/>
              <a:sym typeface="Oswald"/>
            </a:endParaRPr>
          </a:p>
        </p:txBody>
      </p:sp>
      <p:sp>
        <p:nvSpPr>
          <p:cNvPr id="594" name="Google Shape;594;p67"/>
          <p:cNvSpPr txBox="1"/>
          <p:nvPr/>
        </p:nvSpPr>
        <p:spPr>
          <a:xfrm>
            <a:off x="54750" y="183825"/>
            <a:ext cx="5102100" cy="6003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sz="2300">
                <a:solidFill>
                  <a:schemeClr val="lt1"/>
                </a:solidFill>
                <a:latin typeface="Oswald"/>
                <a:ea typeface="Oswald"/>
                <a:cs typeface="Oswald"/>
                <a:sym typeface="Oswald"/>
              </a:rPr>
              <a:t>Thank you to co-authors and contributors!</a:t>
            </a:r>
            <a:endParaRPr sz="2300">
              <a:solidFill>
                <a:schemeClr val="lt1"/>
              </a:solidFill>
              <a:latin typeface="Oswald"/>
              <a:ea typeface="Oswald"/>
              <a:cs typeface="Oswald"/>
              <a:sym typeface="Oswald"/>
            </a:endParaRPr>
          </a:p>
          <a:p>
            <a:pPr indent="0" lvl="0" marL="457200" rtl="0" algn="l">
              <a:spcBef>
                <a:spcPts val="0"/>
              </a:spcBef>
              <a:spcAft>
                <a:spcPts val="0"/>
              </a:spcAft>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None/>
            </a:pPr>
            <a:r>
              <a:rPr lang="en-US" sz="1600">
                <a:solidFill>
                  <a:schemeClr val="lt1"/>
                </a:solidFill>
                <a:latin typeface="Oswald"/>
                <a:ea typeface="Oswald"/>
                <a:cs typeface="Oswald"/>
                <a:sym typeface="Oswald"/>
              </a:rPr>
              <a:t>Phyllis Stabeno, NOAA/PMEL, Seattle, USA</a:t>
            </a:r>
            <a:endParaRPr sz="1600">
              <a:solidFill>
                <a:schemeClr val="lt1"/>
              </a:solidFill>
              <a:latin typeface="Oswald"/>
              <a:ea typeface="Oswald"/>
              <a:cs typeface="Oswald"/>
              <a:sym typeface="Oswald"/>
            </a:endParaRPr>
          </a:p>
          <a:p>
            <a:pPr indent="0" lvl="0" marL="457200" rtl="0" algn="l">
              <a:spcBef>
                <a:spcPts val="0"/>
              </a:spcBef>
              <a:spcAft>
                <a:spcPts val="0"/>
              </a:spcAft>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Clr>
                <a:schemeClr val="dk1"/>
              </a:buClr>
              <a:buSzPts val="1100"/>
              <a:buFont typeface="Arial"/>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None/>
            </a:pPr>
            <a:r>
              <a:rPr lang="en-US" sz="1600">
                <a:solidFill>
                  <a:schemeClr val="lt1"/>
                </a:solidFill>
                <a:latin typeface="Oswald"/>
                <a:ea typeface="Oswald"/>
                <a:cs typeface="Oswald"/>
                <a:sym typeface="Oswald"/>
              </a:rPr>
              <a:t>Calvin Mordy, University of Washington, Seattle, USA</a:t>
            </a:r>
            <a:endParaRPr sz="1600">
              <a:solidFill>
                <a:schemeClr val="lt1"/>
              </a:solidFill>
              <a:latin typeface="Oswald"/>
              <a:ea typeface="Oswald"/>
              <a:cs typeface="Oswald"/>
              <a:sym typeface="Oswald"/>
            </a:endParaRPr>
          </a:p>
          <a:p>
            <a:pPr indent="0" lvl="0" marL="457200" rtl="0" algn="l">
              <a:spcBef>
                <a:spcPts val="0"/>
              </a:spcBef>
              <a:spcAft>
                <a:spcPts val="0"/>
              </a:spcAft>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Clr>
                <a:schemeClr val="dk1"/>
              </a:buClr>
              <a:buSzPts val="1100"/>
              <a:buFont typeface="Arial"/>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None/>
            </a:pPr>
            <a:r>
              <a:rPr lang="en-US" sz="1600">
                <a:solidFill>
                  <a:schemeClr val="lt1"/>
                </a:solidFill>
                <a:latin typeface="Oswald"/>
                <a:ea typeface="Oswald"/>
                <a:cs typeface="Oswald"/>
                <a:sym typeface="Oswald"/>
              </a:rPr>
              <a:t>Albert Hermann,  University of Washington, Seattle, USA</a:t>
            </a:r>
            <a:endParaRPr sz="1600">
              <a:solidFill>
                <a:schemeClr val="lt1"/>
              </a:solidFill>
              <a:latin typeface="Oswald"/>
              <a:ea typeface="Oswald"/>
              <a:cs typeface="Oswald"/>
              <a:sym typeface="Oswald"/>
            </a:endParaRPr>
          </a:p>
          <a:p>
            <a:pPr indent="0" lvl="0" marL="457200" rtl="0" algn="l">
              <a:spcBef>
                <a:spcPts val="0"/>
              </a:spcBef>
              <a:spcAft>
                <a:spcPts val="0"/>
              </a:spcAft>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Clr>
                <a:schemeClr val="dk1"/>
              </a:buClr>
              <a:buSzPts val="1100"/>
              <a:buFont typeface="Arial"/>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None/>
            </a:pPr>
            <a:r>
              <a:rPr lang="en-US" sz="1600">
                <a:solidFill>
                  <a:schemeClr val="lt1"/>
                </a:solidFill>
                <a:latin typeface="Oswald"/>
                <a:ea typeface="Oswald"/>
                <a:cs typeface="Oswald"/>
                <a:sym typeface="Oswald"/>
              </a:rPr>
              <a:t>Heather Tabisola,  University of Washington, Seattle, USA</a:t>
            </a:r>
            <a:endParaRPr sz="1600">
              <a:solidFill>
                <a:schemeClr val="lt1"/>
              </a:solidFill>
              <a:latin typeface="Oswald"/>
              <a:ea typeface="Oswald"/>
              <a:cs typeface="Oswald"/>
              <a:sym typeface="Oswald"/>
            </a:endParaRPr>
          </a:p>
          <a:p>
            <a:pPr indent="0" lvl="0" marL="457200" rtl="0" algn="l">
              <a:spcBef>
                <a:spcPts val="0"/>
              </a:spcBef>
              <a:spcAft>
                <a:spcPts val="0"/>
              </a:spcAft>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Clr>
                <a:schemeClr val="dk1"/>
              </a:buClr>
              <a:buSzPts val="1100"/>
              <a:buFont typeface="Arial"/>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None/>
            </a:pPr>
            <a:r>
              <a:rPr lang="en-US" sz="1600">
                <a:solidFill>
                  <a:schemeClr val="lt1"/>
                </a:solidFill>
                <a:latin typeface="Oswald"/>
                <a:ea typeface="Oswald"/>
                <a:cs typeface="Oswald"/>
                <a:sym typeface="Oswald"/>
              </a:rPr>
              <a:t>Thomas Van Pelt,  University of Washington, Seattle, USA</a:t>
            </a:r>
            <a:endParaRPr sz="1600">
              <a:solidFill>
                <a:schemeClr val="lt1"/>
              </a:solidFill>
              <a:latin typeface="Oswald"/>
              <a:ea typeface="Oswald"/>
              <a:cs typeface="Oswald"/>
              <a:sym typeface="Oswald"/>
            </a:endParaRPr>
          </a:p>
          <a:p>
            <a:pPr indent="0" lvl="0" marL="457200" rtl="0" algn="l">
              <a:spcBef>
                <a:spcPts val="0"/>
              </a:spcBef>
              <a:spcAft>
                <a:spcPts val="0"/>
              </a:spcAft>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None/>
            </a:pPr>
            <a:r>
              <a:rPr lang="en-US" sz="1600">
                <a:solidFill>
                  <a:schemeClr val="lt1"/>
                </a:solidFill>
                <a:latin typeface="Oswald"/>
                <a:ea typeface="Oswald"/>
                <a:cs typeface="Oswald"/>
                <a:sym typeface="Oswald"/>
              </a:rPr>
              <a:t>Shaun Bell, University of Washington, Seattle, USA</a:t>
            </a:r>
            <a:endParaRPr sz="1600">
              <a:solidFill>
                <a:schemeClr val="lt1"/>
              </a:solidFill>
              <a:latin typeface="Oswald"/>
              <a:ea typeface="Oswald"/>
              <a:cs typeface="Oswald"/>
              <a:sym typeface="Oswald"/>
            </a:endParaRPr>
          </a:p>
          <a:p>
            <a:pPr indent="0" lvl="0" marL="457200" rtl="0" algn="l">
              <a:spcBef>
                <a:spcPts val="0"/>
              </a:spcBef>
              <a:spcAft>
                <a:spcPts val="0"/>
              </a:spcAft>
              <a:buClr>
                <a:schemeClr val="dk1"/>
              </a:buClr>
              <a:buSzPts val="1100"/>
              <a:buFont typeface="Arial"/>
              <a:buNone/>
            </a:pPr>
            <a:r>
              <a:t/>
            </a:r>
            <a:endParaRPr sz="1600">
              <a:solidFill>
                <a:schemeClr val="lt1"/>
              </a:solidFill>
              <a:latin typeface="Oswald"/>
              <a:ea typeface="Oswald"/>
              <a:cs typeface="Oswald"/>
              <a:sym typeface="Oswald"/>
            </a:endParaRPr>
          </a:p>
          <a:p>
            <a:pPr indent="0" lvl="0" marL="457200" rtl="0" algn="l">
              <a:spcBef>
                <a:spcPts val="0"/>
              </a:spcBef>
              <a:spcAft>
                <a:spcPts val="0"/>
              </a:spcAft>
              <a:buClr>
                <a:schemeClr val="dk1"/>
              </a:buClr>
              <a:buSzPts val="1100"/>
              <a:buFont typeface="Arial"/>
              <a:buNone/>
            </a:pPr>
            <a:r>
              <a:t/>
            </a:r>
            <a:endParaRPr sz="1600">
              <a:solidFill>
                <a:schemeClr val="lt1"/>
              </a:solidFill>
              <a:latin typeface="Oswald"/>
              <a:ea typeface="Oswald"/>
              <a:cs typeface="Oswald"/>
              <a:sym typeface="Oswald"/>
            </a:endParaRPr>
          </a:p>
          <a:p>
            <a:pPr indent="0" lvl="0" marL="0" rtl="0" algn="l">
              <a:spcBef>
                <a:spcPts val="0"/>
              </a:spcBef>
              <a:spcAft>
                <a:spcPts val="0"/>
              </a:spcAft>
              <a:buNone/>
            </a:pPr>
            <a:r>
              <a:t/>
            </a:r>
            <a:endParaRPr sz="1900">
              <a:solidFill>
                <a:schemeClr val="lt1"/>
              </a:solidFill>
              <a:latin typeface="Oswald"/>
              <a:ea typeface="Oswald"/>
              <a:cs typeface="Oswald"/>
              <a:sym typeface="Oswald"/>
            </a:endParaRPr>
          </a:p>
        </p:txBody>
      </p:sp>
      <p:pic>
        <p:nvPicPr>
          <p:cNvPr id="595" name="Google Shape;595;p67"/>
          <p:cNvPicPr preferRelativeResize="0"/>
          <p:nvPr/>
        </p:nvPicPr>
        <p:blipFill>
          <a:blip r:embed="rId3">
            <a:alphaModFix/>
          </a:blip>
          <a:stretch>
            <a:fillRect/>
          </a:stretch>
        </p:blipFill>
        <p:spPr>
          <a:xfrm>
            <a:off x="5764163" y="2585025"/>
            <a:ext cx="6278374" cy="4184551"/>
          </a:xfrm>
          <a:prstGeom prst="rect">
            <a:avLst/>
          </a:prstGeom>
          <a:noFill/>
          <a:ln>
            <a:noFill/>
          </a:ln>
        </p:spPr>
      </p:pic>
      <p:sp>
        <p:nvSpPr>
          <p:cNvPr id="596" name="Google Shape;596;p67"/>
          <p:cNvSpPr txBox="1"/>
          <p:nvPr/>
        </p:nvSpPr>
        <p:spPr>
          <a:xfrm>
            <a:off x="5808400" y="2585025"/>
            <a:ext cx="6234000" cy="1200600"/>
          </a:xfrm>
          <a:prstGeom prst="rect">
            <a:avLst/>
          </a:prstGeom>
          <a:gradFill>
            <a:gsLst>
              <a:gs pos="0">
                <a:srgbClr val="000000"/>
              </a:gs>
              <a:gs pos="100000">
                <a:srgbClr val="FFFFFF">
                  <a:alpha val="0"/>
                </a:srgbClr>
              </a:gs>
            </a:gsLst>
            <a:lin ang="5400012" scaled="0"/>
          </a:gra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rgbClr val="FFFFFF"/>
                </a:solidFill>
                <a:latin typeface="Oswald"/>
                <a:ea typeface="Oswald"/>
                <a:cs typeface="Oswald"/>
                <a:sym typeface="Oswald"/>
              </a:rPr>
              <a:t>Sarah Donohoe, NOAA Corps, Seattle, USA</a:t>
            </a:r>
            <a:endParaRPr sz="2200">
              <a:solidFill>
                <a:srgbClr val="FFFFFF"/>
              </a:solidFill>
              <a:latin typeface="Oswald"/>
              <a:ea typeface="Oswald"/>
              <a:cs typeface="Oswald"/>
              <a:sym typeface="Oswald"/>
            </a:endParaRPr>
          </a:p>
          <a:p>
            <a:pPr indent="0" lvl="0" marL="0" rtl="0" algn="l">
              <a:spcBef>
                <a:spcPts val="0"/>
              </a:spcBef>
              <a:spcAft>
                <a:spcPts val="0"/>
              </a:spcAft>
              <a:buNone/>
            </a:pPr>
            <a:r>
              <a:rPr lang="en-US" sz="2200" u="sng">
                <a:solidFill>
                  <a:srgbClr val="FFFFFF"/>
                </a:solidFill>
                <a:latin typeface="Oswald"/>
                <a:ea typeface="Oswald"/>
                <a:cs typeface="Oswald"/>
                <a:sym typeface="Oswald"/>
                <a:hlinkClick r:id="rId4">
                  <a:extLst>
                    <a:ext uri="{A12FA001-AC4F-418D-AE19-62706E023703}">
                      <ahyp:hlinkClr val="tx"/>
                    </a:ext>
                  </a:extLst>
                </a:hlinkClick>
              </a:rPr>
              <a:t>sarah.s.donohoe@noaa.gov</a:t>
            </a:r>
            <a:endParaRPr sz="2200">
              <a:solidFill>
                <a:srgbClr val="FFFFFF"/>
              </a:solidFill>
              <a:latin typeface="Oswald"/>
              <a:ea typeface="Oswald"/>
              <a:cs typeface="Oswald"/>
              <a:sym typeface="Oswald"/>
            </a:endParaRPr>
          </a:p>
          <a:p>
            <a:pPr indent="0" lvl="0" marL="0" rtl="0" algn="l">
              <a:spcBef>
                <a:spcPts val="0"/>
              </a:spcBef>
              <a:spcAft>
                <a:spcPts val="0"/>
              </a:spcAft>
              <a:buNone/>
            </a:pPr>
            <a:r>
              <a:rPr lang="en-US" sz="2200">
                <a:solidFill>
                  <a:srgbClr val="FFFFFF"/>
                </a:solidFill>
                <a:latin typeface="Oswald"/>
                <a:ea typeface="Oswald"/>
                <a:cs typeface="Oswald"/>
                <a:sym typeface="Oswald"/>
              </a:rPr>
              <a:t>Pacific Marine Environmental Laboratory</a:t>
            </a:r>
            <a:endParaRPr sz="2200">
              <a:solidFill>
                <a:srgbClr val="FFFFFF"/>
              </a:solidFill>
              <a:latin typeface="Oswald"/>
              <a:ea typeface="Oswald"/>
              <a:cs typeface="Oswald"/>
              <a:sym typeface="Oswald"/>
            </a:endParaRPr>
          </a:p>
        </p:txBody>
      </p:sp>
      <p:sp>
        <p:nvSpPr>
          <p:cNvPr id="597" name="Google Shape;597;p67"/>
          <p:cNvSpPr txBox="1"/>
          <p:nvPr>
            <p:ph idx="12" type="sldNum"/>
          </p:nvPr>
        </p:nvSpPr>
        <p:spPr>
          <a:xfrm>
            <a:off x="9883140" y="6453386"/>
            <a:ext cx="15963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8"/>
          <p:cNvSpPr txBox="1"/>
          <p:nvPr/>
        </p:nvSpPr>
        <p:spPr>
          <a:xfrm>
            <a:off x="734550" y="39000"/>
            <a:ext cx="1130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4"/>
                </a:solidFill>
                <a:latin typeface="Oswald"/>
                <a:ea typeface="Oswald"/>
                <a:cs typeface="Oswald"/>
                <a:sym typeface="Oswald"/>
              </a:rPr>
              <a:t>Pop-up floats </a:t>
            </a:r>
            <a:r>
              <a:rPr lang="en-US" sz="2800">
                <a:solidFill>
                  <a:schemeClr val="accent4"/>
                </a:solidFill>
                <a:latin typeface="Oswald"/>
                <a:ea typeface="Oswald"/>
                <a:cs typeface="Oswald"/>
                <a:sym typeface="Oswald"/>
              </a:rPr>
              <a:t>fill a technology gap to collect </a:t>
            </a:r>
            <a:r>
              <a:rPr lang="en-US" sz="2800">
                <a:solidFill>
                  <a:schemeClr val="accent4"/>
                </a:solidFill>
                <a:latin typeface="Oswald"/>
                <a:ea typeface="Oswald"/>
                <a:cs typeface="Oswald"/>
                <a:sym typeface="Oswald"/>
              </a:rPr>
              <a:t>data under sea ice in the Chukchi Sea</a:t>
            </a:r>
            <a:endParaRPr sz="2800">
              <a:solidFill>
                <a:schemeClr val="accent4"/>
              </a:solidFill>
              <a:latin typeface="Oswald"/>
              <a:ea typeface="Oswald"/>
              <a:cs typeface="Oswald"/>
              <a:sym typeface="Oswald"/>
            </a:endParaRPr>
          </a:p>
        </p:txBody>
      </p:sp>
      <p:pic>
        <p:nvPicPr>
          <p:cNvPr id="481" name="Google Shape;481;p58"/>
          <p:cNvPicPr preferRelativeResize="0"/>
          <p:nvPr/>
        </p:nvPicPr>
        <p:blipFill>
          <a:blip r:embed="rId3">
            <a:alphaModFix/>
          </a:blip>
          <a:stretch>
            <a:fillRect/>
          </a:stretch>
        </p:blipFill>
        <p:spPr>
          <a:xfrm>
            <a:off x="9147875" y="2037488"/>
            <a:ext cx="2790825" cy="4286250"/>
          </a:xfrm>
          <a:prstGeom prst="rect">
            <a:avLst/>
          </a:prstGeom>
          <a:noFill/>
          <a:ln>
            <a:noFill/>
          </a:ln>
        </p:spPr>
      </p:pic>
      <p:pic>
        <p:nvPicPr>
          <p:cNvPr id="482" name="Google Shape;482;p58"/>
          <p:cNvPicPr preferRelativeResize="0"/>
          <p:nvPr/>
        </p:nvPicPr>
        <p:blipFill rotWithShape="1">
          <a:blip r:embed="rId4">
            <a:alphaModFix/>
          </a:blip>
          <a:srcRect b="0" l="19450" r="22712" t="0"/>
          <a:stretch/>
        </p:blipFill>
        <p:spPr>
          <a:xfrm>
            <a:off x="3880683" y="2037500"/>
            <a:ext cx="5099916" cy="4286251"/>
          </a:xfrm>
          <a:prstGeom prst="rect">
            <a:avLst/>
          </a:prstGeom>
          <a:noFill/>
          <a:ln>
            <a:noFill/>
          </a:ln>
        </p:spPr>
      </p:pic>
      <p:pic>
        <p:nvPicPr>
          <p:cNvPr id="483" name="Google Shape;483;p58"/>
          <p:cNvPicPr preferRelativeResize="0"/>
          <p:nvPr/>
        </p:nvPicPr>
        <p:blipFill>
          <a:blip r:embed="rId5">
            <a:alphaModFix/>
          </a:blip>
          <a:stretch>
            <a:fillRect/>
          </a:stretch>
        </p:blipFill>
        <p:spPr>
          <a:xfrm>
            <a:off x="859175" y="2037500"/>
            <a:ext cx="2856815" cy="4286249"/>
          </a:xfrm>
          <a:prstGeom prst="rect">
            <a:avLst/>
          </a:prstGeom>
          <a:noFill/>
          <a:ln>
            <a:noFill/>
          </a:ln>
        </p:spPr>
      </p:pic>
      <p:sp>
        <p:nvSpPr>
          <p:cNvPr id="484" name="Google Shape;484;p58"/>
          <p:cNvSpPr txBox="1"/>
          <p:nvPr/>
        </p:nvSpPr>
        <p:spPr>
          <a:xfrm>
            <a:off x="847800" y="1534825"/>
            <a:ext cx="37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swald"/>
                <a:ea typeface="Oswald"/>
                <a:cs typeface="Oswald"/>
                <a:sym typeface="Oswald"/>
              </a:rPr>
              <a:t>Sub-surface moorings measure bottom 30 meters </a:t>
            </a:r>
            <a:endParaRPr>
              <a:latin typeface="Oswald"/>
              <a:ea typeface="Oswald"/>
              <a:cs typeface="Oswald"/>
              <a:sym typeface="Oswald"/>
            </a:endParaRPr>
          </a:p>
        </p:txBody>
      </p:sp>
      <p:sp>
        <p:nvSpPr>
          <p:cNvPr id="485" name="Google Shape;485;p58"/>
          <p:cNvSpPr txBox="1"/>
          <p:nvPr/>
        </p:nvSpPr>
        <p:spPr>
          <a:xfrm>
            <a:off x="5271902" y="1566325"/>
            <a:ext cx="27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swald"/>
                <a:ea typeface="Oswald"/>
                <a:cs typeface="Oswald"/>
                <a:sym typeface="Oswald"/>
              </a:rPr>
              <a:t>Gliders generally have to avoid sea ice</a:t>
            </a:r>
            <a:endParaRPr>
              <a:latin typeface="Oswald"/>
              <a:ea typeface="Oswald"/>
              <a:cs typeface="Oswald"/>
              <a:sym typeface="Oswald"/>
            </a:endParaRPr>
          </a:p>
        </p:txBody>
      </p:sp>
      <p:sp>
        <p:nvSpPr>
          <p:cNvPr id="486" name="Google Shape;486;p58"/>
          <p:cNvSpPr txBox="1"/>
          <p:nvPr/>
        </p:nvSpPr>
        <p:spPr>
          <a:xfrm>
            <a:off x="9169439" y="1534825"/>
            <a:ext cx="27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swald"/>
                <a:ea typeface="Oswald"/>
                <a:cs typeface="Oswald"/>
                <a:sym typeface="Oswald"/>
              </a:rPr>
              <a:t>Ice-Coring opportunities are rare</a:t>
            </a:r>
            <a:endParaRPr>
              <a:latin typeface="Oswald"/>
              <a:ea typeface="Oswald"/>
              <a:cs typeface="Oswald"/>
              <a:sym typeface="Oswald"/>
            </a:endParaRPr>
          </a:p>
        </p:txBody>
      </p:sp>
      <p:sp>
        <p:nvSpPr>
          <p:cNvPr id="487" name="Google Shape;487;p58"/>
          <p:cNvSpPr txBox="1"/>
          <p:nvPr/>
        </p:nvSpPr>
        <p:spPr>
          <a:xfrm>
            <a:off x="847800" y="6323750"/>
            <a:ext cx="27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Oswald"/>
                <a:ea typeface="Oswald"/>
                <a:cs typeface="Oswald"/>
                <a:sym typeface="Oswald"/>
              </a:rPr>
              <a:t>Recovering a sub-surface mooring aboard the NOAAS </a:t>
            </a:r>
            <a:r>
              <a:rPr i="1" lang="en-US" sz="900">
                <a:latin typeface="Oswald"/>
                <a:ea typeface="Oswald"/>
                <a:cs typeface="Oswald"/>
                <a:sym typeface="Oswald"/>
              </a:rPr>
              <a:t>Oscar Dyson</a:t>
            </a:r>
            <a:r>
              <a:rPr lang="en-US" sz="900">
                <a:latin typeface="Oswald"/>
                <a:ea typeface="Oswald"/>
                <a:cs typeface="Oswald"/>
                <a:sym typeface="Oswald"/>
              </a:rPr>
              <a:t> in August 2020 (pc Sarah Donohoe)</a:t>
            </a:r>
            <a:r>
              <a:rPr lang="en-US" sz="900">
                <a:latin typeface="Oswald"/>
                <a:ea typeface="Oswald"/>
                <a:cs typeface="Oswald"/>
                <a:sym typeface="Oswald"/>
              </a:rPr>
              <a:t> </a:t>
            </a:r>
            <a:endParaRPr sz="900">
              <a:latin typeface="Oswald"/>
              <a:ea typeface="Oswald"/>
              <a:cs typeface="Oswald"/>
              <a:sym typeface="Oswald"/>
            </a:endParaRPr>
          </a:p>
        </p:txBody>
      </p:sp>
      <p:sp>
        <p:nvSpPr>
          <p:cNvPr id="488" name="Google Shape;488;p58"/>
          <p:cNvSpPr txBox="1"/>
          <p:nvPr/>
        </p:nvSpPr>
        <p:spPr>
          <a:xfrm>
            <a:off x="3835475" y="6355975"/>
            <a:ext cx="316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Oswald"/>
                <a:ea typeface="Oswald"/>
                <a:cs typeface="Oswald"/>
                <a:sym typeface="Oswald"/>
              </a:rPr>
              <a:t>Stephanie Grassia(AFSC/MML) and Sarah Donohoe(PMEL/FOCI) with an Oculus Glider in October 2018 </a:t>
            </a:r>
            <a:r>
              <a:rPr lang="en-US" sz="900">
                <a:latin typeface="Oswald"/>
                <a:ea typeface="Oswald"/>
                <a:cs typeface="Oswald"/>
                <a:sym typeface="Oswald"/>
              </a:rPr>
              <a:t>(pc Catherine Berchok) </a:t>
            </a:r>
            <a:endParaRPr sz="900">
              <a:latin typeface="Oswald"/>
              <a:ea typeface="Oswald"/>
              <a:cs typeface="Oswald"/>
              <a:sym typeface="Oswald"/>
            </a:endParaRPr>
          </a:p>
        </p:txBody>
      </p:sp>
      <p:sp>
        <p:nvSpPr>
          <p:cNvPr id="489" name="Google Shape;489;p58"/>
          <p:cNvSpPr txBox="1"/>
          <p:nvPr/>
        </p:nvSpPr>
        <p:spPr>
          <a:xfrm>
            <a:off x="9147838" y="6355975"/>
            <a:ext cx="279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Oswald"/>
                <a:ea typeface="Oswald"/>
                <a:cs typeface="Oswald"/>
                <a:sym typeface="Oswald"/>
              </a:rPr>
              <a:t>Ned Cockelet</a:t>
            </a:r>
            <a:r>
              <a:rPr lang="en-US" sz="900">
                <a:latin typeface="Oswald"/>
                <a:ea typeface="Oswald"/>
                <a:cs typeface="Oswald"/>
                <a:sym typeface="Oswald"/>
              </a:rPr>
              <a:t>(PMEL/FOCI) and  Matt Wilson(AFSC) with an Ice-Corer in 2006  (pc PMEL/FOCI ) </a:t>
            </a:r>
            <a:endParaRPr sz="900">
              <a:latin typeface="Oswald"/>
              <a:ea typeface="Oswald"/>
              <a:cs typeface="Oswald"/>
              <a:sym typeface="Oswald"/>
            </a:endParaRPr>
          </a:p>
        </p:txBody>
      </p:sp>
      <p:sp>
        <p:nvSpPr>
          <p:cNvPr id="490" name="Google Shape;490;p58"/>
          <p:cNvSpPr txBox="1"/>
          <p:nvPr>
            <p:ph idx="12" type="sldNum"/>
          </p:nvPr>
        </p:nvSpPr>
        <p:spPr>
          <a:xfrm>
            <a:off x="10591137" y="6453386"/>
            <a:ext cx="4779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9"/>
          <p:cNvSpPr txBox="1"/>
          <p:nvPr/>
        </p:nvSpPr>
        <p:spPr>
          <a:xfrm>
            <a:off x="734550" y="39000"/>
            <a:ext cx="1139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4"/>
                </a:solidFill>
                <a:latin typeface="Oswald"/>
                <a:ea typeface="Oswald"/>
                <a:cs typeface="Oswald"/>
                <a:sym typeface="Oswald"/>
              </a:rPr>
              <a:t>Pop-up floats are autonomous, low-cost and provide oceanographic-quality data </a:t>
            </a:r>
            <a:endParaRPr sz="2800">
              <a:solidFill>
                <a:schemeClr val="accent4"/>
              </a:solidFill>
              <a:latin typeface="Oswald"/>
              <a:ea typeface="Oswald"/>
              <a:cs typeface="Oswald"/>
              <a:sym typeface="Oswald"/>
            </a:endParaRPr>
          </a:p>
        </p:txBody>
      </p:sp>
      <p:pic>
        <p:nvPicPr>
          <p:cNvPr id="496" name="Google Shape;496;p59"/>
          <p:cNvPicPr preferRelativeResize="0"/>
          <p:nvPr/>
        </p:nvPicPr>
        <p:blipFill rotWithShape="1">
          <a:blip r:embed="rId3">
            <a:alphaModFix/>
          </a:blip>
          <a:srcRect b="0" l="0" r="17046" t="0"/>
          <a:stretch/>
        </p:blipFill>
        <p:spPr>
          <a:xfrm>
            <a:off x="770250" y="578400"/>
            <a:ext cx="7741149" cy="5249174"/>
          </a:xfrm>
          <a:prstGeom prst="rect">
            <a:avLst/>
          </a:prstGeom>
          <a:noFill/>
          <a:ln>
            <a:noFill/>
          </a:ln>
        </p:spPr>
      </p:pic>
      <p:pic>
        <p:nvPicPr>
          <p:cNvPr id="497" name="Google Shape;497;p59"/>
          <p:cNvPicPr preferRelativeResize="0"/>
          <p:nvPr/>
        </p:nvPicPr>
        <p:blipFill>
          <a:blip r:embed="rId4">
            <a:alphaModFix/>
          </a:blip>
          <a:stretch>
            <a:fillRect/>
          </a:stretch>
        </p:blipFill>
        <p:spPr>
          <a:xfrm>
            <a:off x="6654943" y="3334686"/>
            <a:ext cx="2152163" cy="2786309"/>
          </a:xfrm>
          <a:prstGeom prst="rect">
            <a:avLst/>
          </a:prstGeom>
          <a:noFill/>
          <a:ln>
            <a:noFill/>
          </a:ln>
        </p:spPr>
      </p:pic>
      <p:sp>
        <p:nvSpPr>
          <p:cNvPr id="498" name="Google Shape;498;p59"/>
          <p:cNvSpPr txBox="1"/>
          <p:nvPr/>
        </p:nvSpPr>
        <p:spPr>
          <a:xfrm>
            <a:off x="6626635" y="6151522"/>
            <a:ext cx="2180400" cy="554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Oswald"/>
                <a:ea typeface="Oswald"/>
                <a:cs typeface="Oswald"/>
                <a:sym typeface="Oswald"/>
              </a:rPr>
              <a:t>LTJG Sarah Donohoe poses with a pop-up float after a test-deployment in Lake Washington (pc Heather Tabisola)</a:t>
            </a:r>
            <a:endParaRPr sz="800">
              <a:latin typeface="Oswald"/>
              <a:ea typeface="Oswald"/>
              <a:cs typeface="Oswald"/>
              <a:sym typeface="Oswald"/>
            </a:endParaRPr>
          </a:p>
        </p:txBody>
      </p:sp>
      <p:pic>
        <p:nvPicPr>
          <p:cNvPr id="499" name="Google Shape;499;p59"/>
          <p:cNvPicPr preferRelativeResize="0"/>
          <p:nvPr/>
        </p:nvPicPr>
        <p:blipFill rotWithShape="1">
          <a:blip r:embed="rId5">
            <a:alphaModFix/>
          </a:blip>
          <a:srcRect b="14340" l="13392" r="7223" t="10141"/>
          <a:stretch/>
        </p:blipFill>
        <p:spPr>
          <a:xfrm>
            <a:off x="9132667" y="2095434"/>
            <a:ext cx="2906523" cy="4034304"/>
          </a:xfrm>
          <a:prstGeom prst="rect">
            <a:avLst/>
          </a:prstGeom>
          <a:noFill/>
          <a:ln>
            <a:noFill/>
          </a:ln>
        </p:spPr>
      </p:pic>
      <p:sp>
        <p:nvSpPr>
          <p:cNvPr id="500" name="Google Shape;500;p59"/>
          <p:cNvSpPr txBox="1"/>
          <p:nvPr/>
        </p:nvSpPr>
        <p:spPr>
          <a:xfrm>
            <a:off x="9132667" y="6129734"/>
            <a:ext cx="2906700" cy="431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Oswald"/>
                <a:ea typeface="Oswald"/>
                <a:cs typeface="Oswald"/>
                <a:sym typeface="Oswald"/>
              </a:rPr>
              <a:t>Two pop-up floats anchored at the bottom of a pool at the NOAA Western Regional Center (pc Sarah Donohoe)</a:t>
            </a:r>
            <a:endParaRPr sz="800">
              <a:latin typeface="Oswald"/>
              <a:ea typeface="Oswald"/>
              <a:cs typeface="Oswald"/>
              <a:sym typeface="Oswald"/>
            </a:endParaRPr>
          </a:p>
        </p:txBody>
      </p:sp>
      <p:sp>
        <p:nvSpPr>
          <p:cNvPr id="501" name="Google Shape;501;p59"/>
          <p:cNvSpPr txBox="1"/>
          <p:nvPr>
            <p:ph idx="12" type="sldNum"/>
          </p:nvPr>
        </p:nvSpPr>
        <p:spPr>
          <a:xfrm>
            <a:off x="10591137" y="6453386"/>
            <a:ext cx="4779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0"/>
          <p:cNvSpPr txBox="1"/>
          <p:nvPr/>
        </p:nvSpPr>
        <p:spPr>
          <a:xfrm>
            <a:off x="722350" y="49375"/>
            <a:ext cx="1139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4"/>
                </a:solidFill>
                <a:latin typeface="Oswald"/>
                <a:ea typeface="Oswald"/>
                <a:cs typeface="Oswald"/>
                <a:sym typeface="Oswald"/>
              </a:rPr>
              <a:t>Pop-up floats function in 5 phases </a:t>
            </a:r>
            <a:endParaRPr sz="2800">
              <a:solidFill>
                <a:schemeClr val="accent4"/>
              </a:solidFill>
              <a:latin typeface="Oswald"/>
              <a:ea typeface="Oswald"/>
              <a:cs typeface="Oswald"/>
              <a:sym typeface="Oswald"/>
            </a:endParaRPr>
          </a:p>
        </p:txBody>
      </p:sp>
      <p:pic>
        <p:nvPicPr>
          <p:cNvPr id="507" name="Google Shape;507;p60"/>
          <p:cNvPicPr preferRelativeResize="0"/>
          <p:nvPr/>
        </p:nvPicPr>
        <p:blipFill rotWithShape="1">
          <a:blip r:embed="rId3">
            <a:alphaModFix/>
          </a:blip>
          <a:srcRect b="0" l="7817" r="7665" t="0"/>
          <a:stretch/>
        </p:blipFill>
        <p:spPr>
          <a:xfrm>
            <a:off x="4645325" y="982663"/>
            <a:ext cx="7393299" cy="5369125"/>
          </a:xfrm>
          <a:prstGeom prst="rect">
            <a:avLst/>
          </a:prstGeom>
          <a:noFill/>
          <a:ln cap="flat" cmpd="sng" w="19050">
            <a:solidFill>
              <a:schemeClr val="dk2"/>
            </a:solidFill>
            <a:prstDash val="solid"/>
            <a:round/>
            <a:headEnd len="sm" w="sm" type="none"/>
            <a:tailEnd len="sm" w="sm" type="none"/>
          </a:ln>
        </p:spPr>
      </p:pic>
      <p:graphicFrame>
        <p:nvGraphicFramePr>
          <p:cNvPr id="508" name="Google Shape;508;p60"/>
          <p:cNvGraphicFramePr/>
          <p:nvPr/>
        </p:nvGraphicFramePr>
        <p:xfrm>
          <a:off x="4645375" y="6351775"/>
          <a:ext cx="3000000" cy="3000000"/>
        </p:xfrm>
        <a:graphic>
          <a:graphicData uri="http://schemas.openxmlformats.org/drawingml/2006/table">
            <a:tbl>
              <a:tblPr>
                <a:noFill/>
                <a:tableStyleId>{295B2F67-1168-46AE-A2E3-C62732E9B950}</a:tableStyleId>
              </a:tblPr>
              <a:tblGrid>
                <a:gridCol w="616100"/>
                <a:gridCol w="616100"/>
                <a:gridCol w="616100"/>
                <a:gridCol w="616100"/>
                <a:gridCol w="616100"/>
                <a:gridCol w="616100"/>
                <a:gridCol w="616100"/>
                <a:gridCol w="616100"/>
                <a:gridCol w="616100"/>
                <a:gridCol w="616100"/>
                <a:gridCol w="616100"/>
                <a:gridCol w="616100"/>
              </a:tblGrid>
              <a:tr h="371525">
                <a:tc>
                  <a:txBody>
                    <a:bodyPr/>
                    <a:lstStyle/>
                    <a:p>
                      <a:pPr indent="0" lvl="0" marL="0" rtl="0" algn="ctr">
                        <a:spcBef>
                          <a:spcPts val="0"/>
                        </a:spcBef>
                        <a:spcAft>
                          <a:spcPts val="0"/>
                        </a:spcAft>
                        <a:buNone/>
                      </a:pPr>
                      <a:r>
                        <a:rPr lang="en-US" sz="1300">
                          <a:latin typeface="Oswald"/>
                          <a:ea typeface="Oswald"/>
                          <a:cs typeface="Oswald"/>
                          <a:sym typeface="Oswald"/>
                        </a:rPr>
                        <a:t>SEP</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OCT</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NOV</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DEC</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JAN</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FEB</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MAR</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APR</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MAY</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JUN</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JUL</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AUG</a:t>
                      </a:r>
                      <a:endParaRPr sz="1300">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509" name="Google Shape;509;p60"/>
          <p:cNvGraphicFramePr/>
          <p:nvPr/>
        </p:nvGraphicFramePr>
        <p:xfrm>
          <a:off x="4645325" y="982675"/>
          <a:ext cx="3000000" cy="3000000"/>
        </p:xfrm>
        <a:graphic>
          <a:graphicData uri="http://schemas.openxmlformats.org/drawingml/2006/table">
            <a:tbl>
              <a:tblPr>
                <a:noFill/>
                <a:tableStyleId>{295B2F67-1168-46AE-A2E3-C62732E9B950}</a:tableStyleId>
              </a:tblPr>
              <a:tblGrid>
                <a:gridCol w="1467075"/>
                <a:gridCol w="2306975"/>
                <a:gridCol w="643675"/>
                <a:gridCol w="1496925"/>
                <a:gridCol w="1478650"/>
              </a:tblGrid>
              <a:tr h="380975">
                <a:tc>
                  <a:txBody>
                    <a:bodyPr/>
                    <a:lstStyle/>
                    <a:p>
                      <a:pPr indent="0" lvl="0" marL="0" rtl="0" algn="ctr">
                        <a:spcBef>
                          <a:spcPts val="0"/>
                        </a:spcBef>
                        <a:spcAft>
                          <a:spcPts val="0"/>
                        </a:spcAft>
                        <a:buNone/>
                      </a:pPr>
                      <a:r>
                        <a:rPr lang="en-US" sz="1300">
                          <a:latin typeface="Oswald"/>
                          <a:ea typeface="Oswald"/>
                          <a:cs typeface="Oswald"/>
                          <a:sym typeface="Oswald"/>
                        </a:rPr>
                        <a:t>Deploy</a:t>
                      </a:r>
                      <a:endParaRPr sz="1300">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Bottom</a:t>
                      </a:r>
                      <a:endParaRPr sz="1300">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Profile</a:t>
                      </a:r>
                      <a:endParaRPr sz="1300">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Under Ice</a:t>
                      </a:r>
                      <a:endParaRPr sz="1300">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300">
                          <a:latin typeface="Oswald"/>
                          <a:ea typeface="Oswald"/>
                          <a:cs typeface="Oswald"/>
                          <a:sym typeface="Oswald"/>
                        </a:rPr>
                        <a:t>Surface</a:t>
                      </a:r>
                      <a:endParaRPr sz="1300">
                        <a:latin typeface="Oswald"/>
                        <a:ea typeface="Oswald"/>
                        <a:cs typeface="Oswald"/>
                        <a:sym typeface="Oswal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10" name="Google Shape;510;p60"/>
          <p:cNvSpPr txBox="1"/>
          <p:nvPr/>
        </p:nvSpPr>
        <p:spPr>
          <a:xfrm>
            <a:off x="930575" y="858450"/>
            <a:ext cx="3223500" cy="5356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ibre Franklin"/>
              <a:buAutoNum type="arabicPeriod"/>
            </a:pPr>
            <a:r>
              <a:rPr b="1" lang="en-US">
                <a:latin typeface="Libre Franklin"/>
                <a:ea typeface="Libre Franklin"/>
                <a:cs typeface="Libre Franklin"/>
                <a:sym typeface="Libre Franklin"/>
              </a:rPr>
              <a:t>Deploy</a:t>
            </a:r>
            <a:r>
              <a:rPr lang="en-US">
                <a:latin typeface="Libre Franklin"/>
                <a:ea typeface="Libre Franklin"/>
                <a:cs typeface="Libre Franklin"/>
                <a:sym typeface="Libre Franklin"/>
              </a:rPr>
              <a:t>: from ship in ice-free conditions</a:t>
            </a:r>
            <a:endParaRPr>
              <a:latin typeface="Libre Franklin"/>
              <a:ea typeface="Libre Franklin"/>
              <a:cs typeface="Libre Franklin"/>
              <a:sym typeface="Libre Franklin"/>
            </a:endParaRPr>
          </a:p>
          <a:p>
            <a:pPr indent="0" lvl="0" marL="914400" rtl="0" algn="l">
              <a:spcBef>
                <a:spcPts val="0"/>
              </a:spcBef>
              <a:spcAft>
                <a:spcPts val="0"/>
              </a:spcAft>
              <a:buNone/>
            </a:pPr>
            <a:r>
              <a:t/>
            </a:r>
            <a:endParaRPr>
              <a:latin typeface="Libre Franklin"/>
              <a:ea typeface="Libre Franklin"/>
              <a:cs typeface="Libre Franklin"/>
              <a:sym typeface="Libre Franklin"/>
            </a:endParaRPr>
          </a:p>
          <a:p>
            <a:pPr indent="0" lvl="0" marL="914400" rtl="0" algn="l">
              <a:spcBef>
                <a:spcPts val="0"/>
              </a:spcBef>
              <a:spcAft>
                <a:spcPts val="0"/>
              </a:spcAft>
              <a:buNone/>
            </a:pPr>
            <a:r>
              <a:t/>
            </a:r>
            <a:endParaRPr>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AutoNum type="arabicPeriod"/>
            </a:pPr>
            <a:r>
              <a:rPr b="1" lang="en-US">
                <a:latin typeface="Libre Franklin"/>
                <a:ea typeface="Libre Franklin"/>
                <a:cs typeface="Libre Franklin"/>
                <a:sym typeface="Libre Franklin"/>
              </a:rPr>
              <a:t>Bottom</a:t>
            </a:r>
            <a:r>
              <a:rPr lang="en-US">
                <a:latin typeface="Libre Franklin"/>
                <a:ea typeface="Libre Franklin"/>
                <a:cs typeface="Libre Franklin"/>
                <a:sym typeface="Libre Franklin"/>
              </a:rPr>
              <a:t>: logging measurements hourly</a:t>
            </a:r>
            <a:endParaRPr>
              <a:latin typeface="Libre Franklin"/>
              <a:ea typeface="Libre Franklin"/>
              <a:cs typeface="Libre Franklin"/>
              <a:sym typeface="Libre Franklin"/>
            </a:endParaRPr>
          </a:p>
          <a:p>
            <a:pPr indent="0" lvl="0" marL="914400" rtl="0" algn="l">
              <a:spcBef>
                <a:spcPts val="0"/>
              </a:spcBef>
              <a:spcAft>
                <a:spcPts val="0"/>
              </a:spcAft>
              <a:buNone/>
            </a:pPr>
            <a:r>
              <a:t/>
            </a:r>
            <a:endParaRPr>
              <a:latin typeface="Libre Franklin"/>
              <a:ea typeface="Libre Franklin"/>
              <a:cs typeface="Libre Franklin"/>
              <a:sym typeface="Libre Franklin"/>
            </a:endParaRPr>
          </a:p>
          <a:p>
            <a:pPr indent="0" lvl="0" marL="914400" rtl="0" algn="l">
              <a:spcBef>
                <a:spcPts val="0"/>
              </a:spcBef>
              <a:spcAft>
                <a:spcPts val="0"/>
              </a:spcAft>
              <a:buNone/>
            </a:pPr>
            <a:r>
              <a:t/>
            </a:r>
            <a:endParaRPr>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AutoNum type="arabicPeriod"/>
            </a:pPr>
            <a:r>
              <a:rPr b="1" lang="en-US">
                <a:latin typeface="Libre Franklin"/>
                <a:ea typeface="Libre Franklin"/>
                <a:cs typeface="Libre Franklin"/>
                <a:sym typeface="Libre Franklin"/>
              </a:rPr>
              <a:t>Profile</a:t>
            </a:r>
            <a:r>
              <a:rPr lang="en-US">
                <a:latin typeface="Libre Franklin"/>
                <a:ea typeface="Libre Franklin"/>
                <a:cs typeface="Libre Franklin"/>
                <a:sym typeface="Libre Franklin"/>
              </a:rPr>
              <a:t>: float rises after releasing the anchor, collecting measurements at 4Hz</a:t>
            </a:r>
            <a:endParaRPr>
              <a:latin typeface="Libre Franklin"/>
              <a:ea typeface="Libre Franklin"/>
              <a:cs typeface="Libre Franklin"/>
              <a:sym typeface="Libre Franklin"/>
            </a:endParaRPr>
          </a:p>
          <a:p>
            <a:pPr indent="0" lvl="0" marL="914400" rtl="0" algn="l">
              <a:spcBef>
                <a:spcPts val="0"/>
              </a:spcBef>
              <a:spcAft>
                <a:spcPts val="0"/>
              </a:spcAft>
              <a:buNone/>
            </a:pPr>
            <a:r>
              <a:t/>
            </a:r>
            <a:endParaRPr>
              <a:latin typeface="Libre Franklin"/>
              <a:ea typeface="Libre Franklin"/>
              <a:cs typeface="Libre Franklin"/>
              <a:sym typeface="Libre Franklin"/>
            </a:endParaRPr>
          </a:p>
          <a:p>
            <a:pPr indent="0" lvl="0" marL="914400" rtl="0" algn="l">
              <a:spcBef>
                <a:spcPts val="0"/>
              </a:spcBef>
              <a:spcAft>
                <a:spcPts val="0"/>
              </a:spcAft>
              <a:buNone/>
            </a:pPr>
            <a:r>
              <a:t/>
            </a:r>
            <a:endParaRPr>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AutoNum type="arabicPeriod"/>
            </a:pPr>
            <a:r>
              <a:rPr b="1" lang="en-US">
                <a:latin typeface="Libre Franklin"/>
                <a:ea typeface="Libre Franklin"/>
                <a:cs typeface="Libre Franklin"/>
                <a:sym typeface="Libre Franklin"/>
              </a:rPr>
              <a:t>Under Ice</a:t>
            </a:r>
            <a:r>
              <a:rPr lang="en-US">
                <a:latin typeface="Libre Franklin"/>
                <a:ea typeface="Libre Franklin"/>
                <a:cs typeface="Libre Franklin"/>
                <a:sym typeface="Libre Franklin"/>
              </a:rPr>
              <a:t>: logging measurements hourly and taking daily images</a:t>
            </a:r>
            <a:endParaRPr>
              <a:latin typeface="Libre Franklin"/>
              <a:ea typeface="Libre Franklin"/>
              <a:cs typeface="Libre Franklin"/>
              <a:sym typeface="Libre Franklin"/>
            </a:endParaRPr>
          </a:p>
          <a:p>
            <a:pPr indent="0" lvl="0" marL="914400" rtl="0" algn="l">
              <a:spcBef>
                <a:spcPts val="0"/>
              </a:spcBef>
              <a:spcAft>
                <a:spcPts val="0"/>
              </a:spcAft>
              <a:buNone/>
            </a:pPr>
            <a:r>
              <a:t/>
            </a:r>
            <a:endParaRPr>
              <a:latin typeface="Libre Franklin"/>
              <a:ea typeface="Libre Franklin"/>
              <a:cs typeface="Libre Franklin"/>
              <a:sym typeface="Libre Franklin"/>
            </a:endParaRPr>
          </a:p>
          <a:p>
            <a:pPr indent="0" lvl="0" marL="914400" rtl="0" algn="l">
              <a:spcBef>
                <a:spcPts val="0"/>
              </a:spcBef>
              <a:spcAft>
                <a:spcPts val="0"/>
              </a:spcAft>
              <a:buNone/>
            </a:pPr>
            <a:r>
              <a:t/>
            </a:r>
            <a:endParaRPr>
              <a:latin typeface="Libre Franklin"/>
              <a:ea typeface="Libre Franklin"/>
              <a:cs typeface="Libre Franklin"/>
              <a:sym typeface="Libre Franklin"/>
            </a:endParaRPr>
          </a:p>
          <a:p>
            <a:pPr indent="-317500" lvl="0" marL="457200" rtl="0" algn="l">
              <a:spcBef>
                <a:spcPts val="0"/>
              </a:spcBef>
              <a:spcAft>
                <a:spcPts val="0"/>
              </a:spcAft>
              <a:buSzPts val="1400"/>
              <a:buFont typeface="Libre Franklin"/>
              <a:buAutoNum type="arabicPeriod"/>
            </a:pPr>
            <a:r>
              <a:rPr b="1" lang="en-US">
                <a:latin typeface="Libre Franklin"/>
                <a:ea typeface="Libre Franklin"/>
                <a:cs typeface="Libre Franklin"/>
                <a:sym typeface="Libre Franklin"/>
              </a:rPr>
              <a:t>Surface</a:t>
            </a:r>
            <a:r>
              <a:rPr lang="en-US">
                <a:latin typeface="Libre Franklin"/>
                <a:ea typeface="Libre Franklin"/>
                <a:cs typeface="Libre Franklin"/>
                <a:sym typeface="Libre Franklin"/>
              </a:rPr>
              <a:t>: transmits logged data via Short-Burst-Data messages, then collects measurements every 3 hours until battery expires</a:t>
            </a:r>
            <a:endParaRPr>
              <a:latin typeface="Libre Franklin"/>
              <a:ea typeface="Libre Franklin"/>
              <a:cs typeface="Libre Franklin"/>
              <a:sym typeface="Libre Franklin"/>
            </a:endParaRPr>
          </a:p>
          <a:p>
            <a:pPr indent="0" lvl="0" marL="457200" rtl="0" algn="l">
              <a:spcBef>
                <a:spcPts val="0"/>
              </a:spcBef>
              <a:spcAft>
                <a:spcPts val="0"/>
              </a:spcAft>
              <a:buNone/>
            </a:pPr>
            <a:r>
              <a:t/>
            </a:r>
            <a:endParaRPr>
              <a:latin typeface="Libre Franklin"/>
              <a:ea typeface="Libre Franklin"/>
              <a:cs typeface="Libre Franklin"/>
              <a:sym typeface="Libre Franklin"/>
            </a:endParaRPr>
          </a:p>
        </p:txBody>
      </p:sp>
      <p:sp>
        <p:nvSpPr>
          <p:cNvPr id="511" name="Google Shape;511;p60"/>
          <p:cNvSpPr txBox="1"/>
          <p:nvPr>
            <p:ph idx="12" type="sldNum"/>
          </p:nvPr>
        </p:nvSpPr>
        <p:spPr>
          <a:xfrm>
            <a:off x="10591137" y="6453386"/>
            <a:ext cx="4779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1"/>
          <p:cNvSpPr txBox="1"/>
          <p:nvPr/>
        </p:nvSpPr>
        <p:spPr>
          <a:xfrm>
            <a:off x="822850" y="70200"/>
            <a:ext cx="96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4"/>
                </a:solidFill>
                <a:latin typeface="Oswald"/>
                <a:ea typeface="Oswald"/>
                <a:cs typeface="Oswald"/>
                <a:sym typeface="Oswald"/>
              </a:rPr>
              <a:t> Pop-up floats measure under-ice production in the Chukchi Sea</a:t>
            </a:r>
            <a:endParaRPr>
              <a:solidFill>
                <a:schemeClr val="accent4"/>
              </a:solidFill>
            </a:endParaRPr>
          </a:p>
        </p:txBody>
      </p:sp>
      <p:pic>
        <p:nvPicPr>
          <p:cNvPr id="517" name="Google Shape;517;p61"/>
          <p:cNvPicPr preferRelativeResize="0"/>
          <p:nvPr/>
        </p:nvPicPr>
        <p:blipFill rotWithShape="1">
          <a:blip r:embed="rId3">
            <a:alphaModFix/>
          </a:blip>
          <a:srcRect b="68992" l="0" r="8037" t="0"/>
          <a:stretch/>
        </p:blipFill>
        <p:spPr>
          <a:xfrm>
            <a:off x="3918700" y="1157275"/>
            <a:ext cx="8004635" cy="1766500"/>
          </a:xfrm>
          <a:prstGeom prst="rect">
            <a:avLst/>
          </a:prstGeom>
          <a:noFill/>
          <a:ln>
            <a:noFill/>
          </a:ln>
        </p:spPr>
      </p:pic>
      <p:grpSp>
        <p:nvGrpSpPr>
          <p:cNvPr id="518" name="Google Shape;518;p61"/>
          <p:cNvGrpSpPr/>
          <p:nvPr/>
        </p:nvGrpSpPr>
        <p:grpSpPr>
          <a:xfrm>
            <a:off x="1009832" y="3336503"/>
            <a:ext cx="3638913" cy="3229318"/>
            <a:chOff x="3114000" y="3648102"/>
            <a:chExt cx="3306600" cy="2864648"/>
          </a:xfrm>
        </p:grpSpPr>
        <p:pic>
          <p:nvPicPr>
            <p:cNvPr id="519" name="Google Shape;519;p61"/>
            <p:cNvPicPr preferRelativeResize="0"/>
            <p:nvPr/>
          </p:nvPicPr>
          <p:blipFill>
            <a:blip r:embed="rId4">
              <a:alphaModFix/>
            </a:blip>
            <a:stretch>
              <a:fillRect/>
            </a:stretch>
          </p:blipFill>
          <p:spPr>
            <a:xfrm>
              <a:off x="3114004" y="3648102"/>
              <a:ext cx="3306498" cy="2479849"/>
            </a:xfrm>
            <a:prstGeom prst="rect">
              <a:avLst/>
            </a:prstGeom>
            <a:noFill/>
            <a:ln>
              <a:noFill/>
            </a:ln>
          </p:spPr>
        </p:pic>
        <p:sp>
          <p:nvSpPr>
            <p:cNvPr id="520" name="Google Shape;520;p61"/>
            <p:cNvSpPr txBox="1"/>
            <p:nvPr/>
          </p:nvSpPr>
          <p:spPr>
            <a:xfrm>
              <a:off x="3114000" y="6075950"/>
              <a:ext cx="3306600" cy="43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latin typeface="Oswald"/>
                  <a:ea typeface="Oswald"/>
                  <a:cs typeface="Oswald"/>
                  <a:sym typeface="Oswald"/>
                </a:rPr>
                <a:t>Under-Ice photos show ice algae, taken by NOAA Ship Miller Freeman Diver in April 2006 (pc Shawn Cimilluca) </a:t>
              </a:r>
              <a:endParaRPr sz="1000">
                <a:solidFill>
                  <a:schemeClr val="dk1"/>
                </a:solidFill>
                <a:latin typeface="Oswald"/>
                <a:ea typeface="Oswald"/>
                <a:cs typeface="Oswald"/>
                <a:sym typeface="Oswald"/>
              </a:endParaRPr>
            </a:p>
          </p:txBody>
        </p:sp>
      </p:grpSp>
      <p:grpSp>
        <p:nvGrpSpPr>
          <p:cNvPr id="521" name="Google Shape;521;p61"/>
          <p:cNvGrpSpPr/>
          <p:nvPr/>
        </p:nvGrpSpPr>
        <p:grpSpPr>
          <a:xfrm>
            <a:off x="5605261" y="3162108"/>
            <a:ext cx="5774006" cy="3291257"/>
            <a:chOff x="6592000" y="3648100"/>
            <a:chExt cx="5337900" cy="2928425"/>
          </a:xfrm>
        </p:grpSpPr>
        <p:pic>
          <p:nvPicPr>
            <p:cNvPr id="522" name="Google Shape;522;p61"/>
            <p:cNvPicPr preferRelativeResize="0"/>
            <p:nvPr/>
          </p:nvPicPr>
          <p:blipFill>
            <a:blip r:embed="rId5">
              <a:alphaModFix/>
            </a:blip>
            <a:stretch>
              <a:fillRect/>
            </a:stretch>
          </p:blipFill>
          <p:spPr>
            <a:xfrm>
              <a:off x="6592000" y="3648100"/>
              <a:ext cx="5185449" cy="2673750"/>
            </a:xfrm>
            <a:prstGeom prst="rect">
              <a:avLst/>
            </a:prstGeom>
            <a:noFill/>
            <a:ln>
              <a:noFill/>
            </a:ln>
          </p:spPr>
        </p:pic>
        <p:sp>
          <p:nvSpPr>
            <p:cNvPr id="523" name="Google Shape;523;p61"/>
            <p:cNvSpPr txBox="1"/>
            <p:nvPr/>
          </p:nvSpPr>
          <p:spPr>
            <a:xfrm>
              <a:off x="6592000" y="6261525"/>
              <a:ext cx="5337900" cy="31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latin typeface="Oswald"/>
                  <a:ea typeface="Oswald"/>
                  <a:cs typeface="Oswald"/>
                  <a:sym typeface="Oswald"/>
                </a:rPr>
                <a:t>Under-Ice photos show ice algae, taken by </a:t>
              </a:r>
              <a:r>
                <a:rPr lang="en-US" sz="1100">
                  <a:solidFill>
                    <a:schemeClr val="dk1"/>
                  </a:solidFill>
                  <a:latin typeface="Oswald"/>
                  <a:ea typeface="Oswald"/>
                  <a:cs typeface="Oswald"/>
                  <a:sym typeface="Oswald"/>
                </a:rPr>
                <a:t>pop-up float 1240 in May and June, 2019</a:t>
              </a:r>
              <a:r>
                <a:rPr lang="en-US" sz="1100">
                  <a:solidFill>
                    <a:schemeClr val="dk1"/>
                  </a:solidFill>
                  <a:latin typeface="Oswald"/>
                  <a:ea typeface="Oswald"/>
                  <a:cs typeface="Oswald"/>
                  <a:sym typeface="Oswald"/>
                </a:rPr>
                <a:t> (pc PMEL/FOCI) </a:t>
              </a:r>
              <a:endParaRPr sz="1100">
                <a:solidFill>
                  <a:schemeClr val="dk1"/>
                </a:solidFill>
                <a:latin typeface="Oswald"/>
                <a:ea typeface="Oswald"/>
                <a:cs typeface="Oswald"/>
                <a:sym typeface="Oswald"/>
              </a:endParaRPr>
            </a:p>
          </p:txBody>
        </p:sp>
      </p:grpSp>
      <p:sp>
        <p:nvSpPr>
          <p:cNvPr id="524" name="Google Shape;524;p61"/>
          <p:cNvSpPr txBox="1"/>
          <p:nvPr>
            <p:ph idx="12" type="sldNum"/>
          </p:nvPr>
        </p:nvSpPr>
        <p:spPr>
          <a:xfrm>
            <a:off x="10591137" y="6453386"/>
            <a:ext cx="4779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25" name="Google Shape;525;p61"/>
          <p:cNvPicPr preferRelativeResize="0"/>
          <p:nvPr/>
        </p:nvPicPr>
        <p:blipFill rotWithShape="1">
          <a:blip r:embed="rId6">
            <a:alphaModFix/>
          </a:blip>
          <a:srcRect b="46053" l="44395" r="25381" t="22142"/>
          <a:stretch/>
        </p:blipFill>
        <p:spPr>
          <a:xfrm>
            <a:off x="1009725" y="1157275"/>
            <a:ext cx="2644051" cy="17076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2"/>
          <p:cNvPicPr preferRelativeResize="0"/>
          <p:nvPr/>
        </p:nvPicPr>
        <p:blipFill rotWithShape="1">
          <a:blip r:embed="rId3">
            <a:alphaModFix/>
          </a:blip>
          <a:srcRect b="0" l="0" r="0" t="0"/>
          <a:stretch/>
        </p:blipFill>
        <p:spPr>
          <a:xfrm>
            <a:off x="4271550" y="87400"/>
            <a:ext cx="7920438" cy="6770600"/>
          </a:xfrm>
          <a:prstGeom prst="rect">
            <a:avLst/>
          </a:prstGeom>
          <a:noFill/>
          <a:ln>
            <a:noFill/>
          </a:ln>
        </p:spPr>
      </p:pic>
      <p:sp>
        <p:nvSpPr>
          <p:cNvPr id="531" name="Google Shape;531;p62"/>
          <p:cNvSpPr txBox="1"/>
          <p:nvPr/>
        </p:nvSpPr>
        <p:spPr>
          <a:xfrm>
            <a:off x="734550" y="39000"/>
            <a:ext cx="1140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4"/>
                </a:solidFill>
                <a:latin typeface="Oswald"/>
                <a:ea typeface="Oswald"/>
                <a:cs typeface="Oswald"/>
                <a:sym typeface="Oswald"/>
              </a:rPr>
              <a:t>Under-ice data and satellite images tell the story of an ice-algae bloom in May 2019  </a:t>
            </a:r>
            <a:endParaRPr sz="2800">
              <a:solidFill>
                <a:schemeClr val="accent4"/>
              </a:solidFill>
              <a:latin typeface="Oswald"/>
              <a:ea typeface="Oswald"/>
              <a:cs typeface="Oswald"/>
              <a:sym typeface="Oswald"/>
            </a:endParaRPr>
          </a:p>
        </p:txBody>
      </p:sp>
      <p:pic>
        <p:nvPicPr>
          <p:cNvPr id="532" name="Google Shape;532;p62"/>
          <p:cNvPicPr preferRelativeResize="0"/>
          <p:nvPr/>
        </p:nvPicPr>
        <p:blipFill rotWithShape="1">
          <a:blip r:embed="rId4">
            <a:alphaModFix/>
          </a:blip>
          <a:srcRect b="46053" l="44395" r="25381" t="22142"/>
          <a:stretch/>
        </p:blipFill>
        <p:spPr>
          <a:xfrm>
            <a:off x="1795150" y="784525"/>
            <a:ext cx="2644051" cy="1707601"/>
          </a:xfrm>
          <a:prstGeom prst="rect">
            <a:avLst/>
          </a:prstGeom>
          <a:noFill/>
          <a:ln cap="flat" cmpd="sng" w="19050">
            <a:solidFill>
              <a:schemeClr val="dk2"/>
            </a:solidFill>
            <a:prstDash val="solid"/>
            <a:round/>
            <a:headEnd len="sm" w="sm" type="none"/>
            <a:tailEnd len="sm" w="sm" type="none"/>
          </a:ln>
        </p:spPr>
      </p:pic>
      <p:sp>
        <p:nvSpPr>
          <p:cNvPr id="533" name="Google Shape;533;p62"/>
          <p:cNvSpPr txBox="1"/>
          <p:nvPr/>
        </p:nvSpPr>
        <p:spPr>
          <a:xfrm>
            <a:off x="1576300" y="6253550"/>
            <a:ext cx="28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swald"/>
                <a:ea typeface="Oswald"/>
                <a:cs typeface="Oswald"/>
                <a:sym typeface="Oswald"/>
              </a:rPr>
              <a:t>Stabeno, Mordy &amp; Sigler, 2020</a:t>
            </a:r>
            <a:endParaRPr>
              <a:latin typeface="Oswald"/>
              <a:ea typeface="Oswald"/>
              <a:cs typeface="Oswald"/>
              <a:sym typeface="Oswald"/>
            </a:endParaRPr>
          </a:p>
        </p:txBody>
      </p:sp>
      <p:sp>
        <p:nvSpPr>
          <p:cNvPr id="534" name="Google Shape;534;p62"/>
          <p:cNvSpPr txBox="1"/>
          <p:nvPr/>
        </p:nvSpPr>
        <p:spPr>
          <a:xfrm>
            <a:off x="1685725" y="2705113"/>
            <a:ext cx="2862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Oswald"/>
                <a:ea typeface="Oswald"/>
                <a:cs typeface="Oswald"/>
                <a:sym typeface="Oswald"/>
              </a:rPr>
              <a:t>A pop-up float </a:t>
            </a:r>
            <a:r>
              <a:rPr lang="en-US">
                <a:latin typeface="Oswald"/>
                <a:ea typeface="Oswald"/>
                <a:cs typeface="Oswald"/>
                <a:sym typeface="Oswald"/>
              </a:rPr>
              <a:t>surfaced under a 2km long  ice floe on April 30th, 2019</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rPr lang="en-US">
                <a:latin typeface="Oswald"/>
                <a:ea typeface="Oswald"/>
                <a:cs typeface="Oswald"/>
                <a:sym typeface="Oswald"/>
              </a:rPr>
              <a:t>The floe was tracked with satellite imagery and followed the blue trajectory  in figure b. </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rPr lang="en-US">
                <a:latin typeface="Oswald"/>
                <a:ea typeface="Oswald"/>
                <a:cs typeface="Oswald"/>
                <a:sym typeface="Oswald"/>
              </a:rPr>
              <a:t>Fluorescence signal and ocean color images indicate an ice-algae bloom from May 15th to June 15th 2019</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cxnSp>
        <p:nvCxnSpPr>
          <p:cNvPr id="535" name="Google Shape;535;p62"/>
          <p:cNvCxnSpPr/>
          <p:nvPr/>
        </p:nvCxnSpPr>
        <p:spPr>
          <a:xfrm flipH="1" rot="10800000">
            <a:off x="4511300" y="2006325"/>
            <a:ext cx="1917000" cy="76800"/>
          </a:xfrm>
          <a:prstGeom prst="straightConnector1">
            <a:avLst/>
          </a:prstGeom>
          <a:noFill/>
          <a:ln cap="flat" cmpd="sng" w="38100">
            <a:solidFill>
              <a:schemeClr val="dk2"/>
            </a:solidFill>
            <a:prstDash val="solid"/>
            <a:round/>
            <a:headEnd len="med" w="med" type="none"/>
            <a:tailEnd len="med" w="med" type="triangle"/>
          </a:ln>
        </p:spPr>
      </p:cxnSp>
      <p:sp>
        <p:nvSpPr>
          <p:cNvPr id="536" name="Google Shape;536;p62"/>
          <p:cNvSpPr txBox="1"/>
          <p:nvPr>
            <p:ph idx="12" type="sldNum"/>
          </p:nvPr>
        </p:nvSpPr>
        <p:spPr>
          <a:xfrm>
            <a:off x="10591137" y="6453386"/>
            <a:ext cx="4779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3"/>
          <p:cNvSpPr txBox="1"/>
          <p:nvPr/>
        </p:nvSpPr>
        <p:spPr>
          <a:xfrm>
            <a:off x="822850" y="70200"/>
            <a:ext cx="1130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4"/>
                </a:solidFill>
                <a:latin typeface="Oswald"/>
                <a:ea typeface="Oswald"/>
                <a:cs typeface="Oswald"/>
                <a:sym typeface="Oswald"/>
              </a:rPr>
              <a:t> Pop-up floats measure bottom-temperatures to map Bering Sea cold pool (&lt;2℃)</a:t>
            </a:r>
            <a:endParaRPr>
              <a:solidFill>
                <a:schemeClr val="accent4"/>
              </a:solidFill>
            </a:endParaRPr>
          </a:p>
        </p:txBody>
      </p:sp>
      <p:pic>
        <p:nvPicPr>
          <p:cNvPr id="542" name="Google Shape;542;p63"/>
          <p:cNvPicPr preferRelativeResize="0"/>
          <p:nvPr/>
        </p:nvPicPr>
        <p:blipFill>
          <a:blip r:embed="rId3">
            <a:alphaModFix/>
          </a:blip>
          <a:stretch>
            <a:fillRect/>
          </a:stretch>
        </p:blipFill>
        <p:spPr>
          <a:xfrm>
            <a:off x="822850" y="2637463"/>
            <a:ext cx="6135900" cy="4090576"/>
          </a:xfrm>
          <a:prstGeom prst="rect">
            <a:avLst/>
          </a:prstGeom>
          <a:noFill/>
          <a:ln>
            <a:noFill/>
          </a:ln>
        </p:spPr>
      </p:pic>
      <p:pic>
        <p:nvPicPr>
          <p:cNvPr id="543" name="Google Shape;543;p63"/>
          <p:cNvPicPr preferRelativeResize="0"/>
          <p:nvPr/>
        </p:nvPicPr>
        <p:blipFill rotWithShape="1">
          <a:blip r:embed="rId4">
            <a:alphaModFix/>
          </a:blip>
          <a:srcRect b="68991" l="0" r="6638" t="0"/>
          <a:stretch/>
        </p:blipFill>
        <p:spPr>
          <a:xfrm>
            <a:off x="3507425" y="724662"/>
            <a:ext cx="8620327" cy="1873950"/>
          </a:xfrm>
          <a:prstGeom prst="rect">
            <a:avLst/>
          </a:prstGeom>
          <a:noFill/>
          <a:ln>
            <a:noFill/>
          </a:ln>
        </p:spPr>
      </p:pic>
      <p:pic>
        <p:nvPicPr>
          <p:cNvPr id="544" name="Google Shape;544;p63"/>
          <p:cNvPicPr preferRelativeResize="0"/>
          <p:nvPr/>
        </p:nvPicPr>
        <p:blipFill rotWithShape="1">
          <a:blip r:embed="rId5">
            <a:alphaModFix/>
          </a:blip>
          <a:srcRect b="0" l="25535" r="48551" t="66307"/>
          <a:stretch/>
        </p:blipFill>
        <p:spPr>
          <a:xfrm>
            <a:off x="905875" y="685801"/>
            <a:ext cx="2348243" cy="1873924"/>
          </a:xfrm>
          <a:prstGeom prst="rect">
            <a:avLst/>
          </a:prstGeom>
          <a:noFill/>
          <a:ln cap="flat" cmpd="sng" w="9525">
            <a:solidFill>
              <a:srgbClr val="000000"/>
            </a:solidFill>
            <a:prstDash val="solid"/>
            <a:round/>
            <a:headEnd len="sm" w="sm" type="none"/>
            <a:tailEnd len="sm" w="sm" type="none"/>
          </a:ln>
        </p:spPr>
      </p:pic>
      <p:pic>
        <p:nvPicPr>
          <p:cNvPr id="545" name="Google Shape;545;p63"/>
          <p:cNvPicPr preferRelativeResize="0"/>
          <p:nvPr/>
        </p:nvPicPr>
        <p:blipFill rotWithShape="1">
          <a:blip r:embed="rId6">
            <a:alphaModFix/>
          </a:blip>
          <a:srcRect b="20691" l="0" r="0" t="0"/>
          <a:stretch/>
        </p:blipFill>
        <p:spPr>
          <a:xfrm>
            <a:off x="7331225" y="2798300"/>
            <a:ext cx="3888150" cy="3768900"/>
          </a:xfrm>
          <a:prstGeom prst="rect">
            <a:avLst/>
          </a:prstGeom>
          <a:noFill/>
          <a:ln>
            <a:noFill/>
          </a:ln>
        </p:spPr>
      </p:pic>
      <p:cxnSp>
        <p:nvCxnSpPr>
          <p:cNvPr id="546" name="Google Shape;546;p63"/>
          <p:cNvCxnSpPr/>
          <p:nvPr/>
        </p:nvCxnSpPr>
        <p:spPr>
          <a:xfrm flipH="1" rot="10800000">
            <a:off x="5687875" y="4752200"/>
            <a:ext cx="2850900" cy="339000"/>
          </a:xfrm>
          <a:prstGeom prst="straightConnector1">
            <a:avLst/>
          </a:prstGeom>
          <a:noFill/>
          <a:ln cap="flat" cmpd="sng" w="28575">
            <a:solidFill>
              <a:schemeClr val="dk2"/>
            </a:solidFill>
            <a:prstDash val="solid"/>
            <a:round/>
            <a:headEnd len="med" w="med" type="none"/>
            <a:tailEnd len="med" w="med" type="triangle"/>
          </a:ln>
        </p:spPr>
      </p:cxnSp>
      <p:cxnSp>
        <p:nvCxnSpPr>
          <p:cNvPr id="547" name="Google Shape;547;p63"/>
          <p:cNvCxnSpPr/>
          <p:nvPr/>
        </p:nvCxnSpPr>
        <p:spPr>
          <a:xfrm>
            <a:off x="1588500" y="4714475"/>
            <a:ext cx="5116500" cy="14991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548" name="Google Shape;548;p63"/>
          <p:cNvSpPr txBox="1"/>
          <p:nvPr>
            <p:ph idx="12" type="sldNum"/>
          </p:nvPr>
        </p:nvSpPr>
        <p:spPr>
          <a:xfrm>
            <a:off x="10591137" y="6453386"/>
            <a:ext cx="4779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64"/>
          <p:cNvPicPr preferRelativeResize="0"/>
          <p:nvPr/>
        </p:nvPicPr>
        <p:blipFill rotWithShape="1">
          <a:blip r:embed="rId3">
            <a:alphaModFix/>
          </a:blip>
          <a:srcRect b="0" l="0" r="0" t="0"/>
          <a:stretch/>
        </p:blipFill>
        <p:spPr>
          <a:xfrm>
            <a:off x="7247725" y="844763"/>
            <a:ext cx="4391833" cy="4944724"/>
          </a:xfrm>
          <a:prstGeom prst="rect">
            <a:avLst/>
          </a:prstGeom>
          <a:noFill/>
          <a:ln>
            <a:noFill/>
          </a:ln>
        </p:spPr>
      </p:pic>
      <p:pic>
        <p:nvPicPr>
          <p:cNvPr descr="Map&#10;&#10;Description automatically generated" id="554" name="Google Shape;554;p64"/>
          <p:cNvPicPr preferRelativeResize="0"/>
          <p:nvPr/>
        </p:nvPicPr>
        <p:blipFill rotWithShape="1">
          <a:blip r:embed="rId4">
            <a:alphaModFix/>
          </a:blip>
          <a:srcRect b="0" l="0" r="0" t="0"/>
          <a:stretch/>
        </p:blipFill>
        <p:spPr>
          <a:xfrm>
            <a:off x="874169" y="917250"/>
            <a:ext cx="5702100" cy="5023500"/>
          </a:xfrm>
          <a:prstGeom prst="rect">
            <a:avLst/>
          </a:prstGeom>
          <a:noFill/>
          <a:ln>
            <a:noFill/>
          </a:ln>
        </p:spPr>
      </p:pic>
      <p:sp>
        <p:nvSpPr>
          <p:cNvPr id="555" name="Google Shape;555;p64"/>
          <p:cNvSpPr txBox="1"/>
          <p:nvPr>
            <p:ph idx="12" type="sldNum"/>
          </p:nvPr>
        </p:nvSpPr>
        <p:spPr>
          <a:xfrm>
            <a:off x="10591137" y="6453386"/>
            <a:ext cx="4779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56" name="Google Shape;556;p64"/>
          <p:cNvSpPr txBox="1"/>
          <p:nvPr/>
        </p:nvSpPr>
        <p:spPr>
          <a:xfrm>
            <a:off x="734550" y="39000"/>
            <a:ext cx="1140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4"/>
                </a:solidFill>
                <a:latin typeface="Oswald"/>
                <a:ea typeface="Oswald"/>
                <a:cs typeface="Oswald"/>
                <a:sym typeface="Oswald"/>
              </a:rPr>
              <a:t>M</a:t>
            </a:r>
            <a:r>
              <a:rPr lang="en-US" sz="2800">
                <a:solidFill>
                  <a:schemeClr val="accent4"/>
                </a:solidFill>
                <a:latin typeface="Oswald"/>
                <a:ea typeface="Oswald"/>
                <a:cs typeface="Oswald"/>
                <a:sym typeface="Oswald"/>
              </a:rPr>
              <a:t>odel of cold pool dynamics is fed by bottom-temperature time-series at M sites</a:t>
            </a:r>
            <a:endParaRPr sz="2800">
              <a:solidFill>
                <a:schemeClr val="accent4"/>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5"/>
          <p:cNvSpPr txBox="1"/>
          <p:nvPr/>
        </p:nvSpPr>
        <p:spPr>
          <a:xfrm>
            <a:off x="734550" y="39000"/>
            <a:ext cx="1140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accent4"/>
                </a:solidFill>
                <a:latin typeface="Oswald"/>
                <a:ea typeface="Oswald"/>
                <a:cs typeface="Oswald"/>
                <a:sym typeface="Oswald"/>
              </a:rPr>
              <a:t>Pop-up floats to improve ROMS model of cold pool dynamics </a:t>
            </a:r>
            <a:endParaRPr sz="2800">
              <a:solidFill>
                <a:schemeClr val="accent4"/>
              </a:solidFill>
              <a:latin typeface="Oswald"/>
              <a:ea typeface="Oswald"/>
              <a:cs typeface="Oswald"/>
              <a:sym typeface="Oswald"/>
            </a:endParaRPr>
          </a:p>
        </p:txBody>
      </p:sp>
      <p:pic>
        <p:nvPicPr>
          <p:cNvPr id="562" name="Google Shape;562;p65"/>
          <p:cNvPicPr preferRelativeResize="0"/>
          <p:nvPr/>
        </p:nvPicPr>
        <p:blipFill rotWithShape="1">
          <a:blip r:embed="rId3">
            <a:alphaModFix/>
          </a:blip>
          <a:srcRect b="0" l="0" r="0" t="0"/>
          <a:stretch/>
        </p:blipFill>
        <p:spPr>
          <a:xfrm>
            <a:off x="862576" y="884049"/>
            <a:ext cx="3969701" cy="4469452"/>
          </a:xfrm>
          <a:prstGeom prst="rect">
            <a:avLst/>
          </a:prstGeom>
          <a:noFill/>
          <a:ln>
            <a:noFill/>
          </a:ln>
        </p:spPr>
      </p:pic>
      <p:sp>
        <p:nvSpPr>
          <p:cNvPr id="563" name="Google Shape;563;p65"/>
          <p:cNvSpPr txBox="1"/>
          <p:nvPr/>
        </p:nvSpPr>
        <p:spPr>
          <a:xfrm>
            <a:off x="862563" y="5582950"/>
            <a:ext cx="4671600" cy="45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500">
                <a:latin typeface="Oswald"/>
                <a:ea typeface="Oswald"/>
                <a:cs typeface="Oswald"/>
                <a:sym typeface="Oswald"/>
              </a:rPr>
              <a:t>NPRB Ongoing Proposal, </a:t>
            </a:r>
            <a:r>
              <a:rPr i="0" lang="en-US" sz="1500" u="none" cap="none" strike="noStrike">
                <a:solidFill>
                  <a:srgbClr val="000000"/>
                </a:solidFill>
                <a:latin typeface="Oswald"/>
                <a:ea typeface="Oswald"/>
                <a:cs typeface="Oswald"/>
                <a:sym typeface="Oswald"/>
              </a:rPr>
              <a:t>Rogers et al., 2020-2023</a:t>
            </a:r>
            <a:endParaRPr i="0" sz="1500" u="none" cap="none" strike="noStrike">
              <a:solidFill>
                <a:srgbClr val="000000"/>
              </a:solidFill>
              <a:latin typeface="Oswald"/>
              <a:ea typeface="Oswald"/>
              <a:cs typeface="Oswald"/>
              <a:sym typeface="Oswald"/>
            </a:endParaRPr>
          </a:p>
        </p:txBody>
      </p:sp>
      <p:sp>
        <p:nvSpPr>
          <p:cNvPr id="564" name="Google Shape;564;p65"/>
          <p:cNvSpPr txBox="1"/>
          <p:nvPr/>
        </p:nvSpPr>
        <p:spPr>
          <a:xfrm>
            <a:off x="4923075" y="762000"/>
            <a:ext cx="2727000" cy="58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Oswald"/>
                <a:ea typeface="Oswald"/>
                <a:cs typeface="Oswald"/>
                <a:sym typeface="Oswald"/>
              </a:rPr>
              <a:t>Project Goals</a:t>
            </a:r>
            <a:endParaRPr b="1" sz="1600">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241300" lvl="0" marL="228600" rtl="0" algn="l">
              <a:spcBef>
                <a:spcPts val="0"/>
              </a:spcBef>
              <a:spcAft>
                <a:spcPts val="0"/>
              </a:spcAft>
              <a:buClr>
                <a:srgbClr val="000000"/>
              </a:buClr>
              <a:buSzPts val="1400"/>
              <a:buAutoNum type="arabicPeriod"/>
            </a:pPr>
            <a:r>
              <a:rPr b="1" lang="en-US">
                <a:solidFill>
                  <a:srgbClr val="000000"/>
                </a:solidFill>
                <a:latin typeface="Oswald"/>
                <a:ea typeface="Oswald"/>
                <a:cs typeface="Oswald"/>
                <a:sym typeface="Oswald"/>
              </a:rPr>
              <a:t>expand observations</a:t>
            </a:r>
            <a:r>
              <a:rPr lang="en-US">
                <a:solidFill>
                  <a:srgbClr val="000000"/>
                </a:solidFill>
                <a:latin typeface="Oswald"/>
                <a:ea typeface="Oswald"/>
                <a:cs typeface="Oswald"/>
                <a:sym typeface="Oswald"/>
              </a:rPr>
              <a:t> of seasonal bottom temperatures across the EBS through deployment of PUFs</a:t>
            </a:r>
            <a:endParaRPr>
              <a:latin typeface="Oswald"/>
              <a:ea typeface="Oswald"/>
              <a:cs typeface="Oswald"/>
              <a:sym typeface="Oswald"/>
            </a:endParaRPr>
          </a:p>
          <a:p>
            <a:pPr indent="0" lvl="0" marL="457200" rtl="0" algn="l">
              <a:spcBef>
                <a:spcPts val="0"/>
              </a:spcBef>
              <a:spcAft>
                <a:spcPts val="0"/>
              </a:spcAft>
              <a:buNone/>
            </a:pPr>
            <a:r>
              <a:t/>
            </a:r>
            <a:endParaRPr>
              <a:latin typeface="Oswald"/>
              <a:ea typeface="Oswald"/>
              <a:cs typeface="Oswald"/>
              <a:sym typeface="Oswald"/>
            </a:endParaRPr>
          </a:p>
          <a:p>
            <a:pPr indent="-241300" lvl="0" marL="228600" rtl="0" algn="l">
              <a:spcBef>
                <a:spcPts val="0"/>
              </a:spcBef>
              <a:spcAft>
                <a:spcPts val="0"/>
              </a:spcAft>
              <a:buClr>
                <a:srgbClr val="000000"/>
              </a:buClr>
              <a:buSzPts val="1400"/>
              <a:buAutoNum type="arabicPeriod"/>
            </a:pPr>
            <a:r>
              <a:rPr lang="en-US">
                <a:solidFill>
                  <a:srgbClr val="000000"/>
                </a:solidFill>
                <a:latin typeface="Oswald"/>
                <a:ea typeface="Oswald"/>
                <a:cs typeface="Oswald"/>
                <a:sym typeface="Oswald"/>
              </a:rPr>
              <a:t>use those data to validate and assess </a:t>
            </a:r>
            <a:r>
              <a:rPr b="1" lang="en-US">
                <a:solidFill>
                  <a:srgbClr val="000000"/>
                </a:solidFill>
                <a:latin typeface="Oswald"/>
                <a:ea typeface="Oswald"/>
                <a:cs typeface="Oswald"/>
                <a:sym typeface="Oswald"/>
              </a:rPr>
              <a:t>ROMS </a:t>
            </a:r>
            <a:r>
              <a:rPr lang="en-US">
                <a:solidFill>
                  <a:srgbClr val="000000"/>
                </a:solidFill>
                <a:latin typeface="Oswald"/>
                <a:ea typeface="Oswald"/>
                <a:cs typeface="Oswald"/>
                <a:sym typeface="Oswald"/>
              </a:rPr>
              <a:t>model error and bias with respect to cold pool dynamics</a:t>
            </a:r>
            <a:endParaRPr>
              <a:latin typeface="Oswald"/>
              <a:ea typeface="Oswald"/>
              <a:cs typeface="Oswald"/>
              <a:sym typeface="Oswald"/>
            </a:endParaRPr>
          </a:p>
          <a:p>
            <a:pPr indent="0" lvl="0" marL="457200" rtl="0" algn="l">
              <a:spcBef>
                <a:spcPts val="0"/>
              </a:spcBef>
              <a:spcAft>
                <a:spcPts val="0"/>
              </a:spcAft>
              <a:buNone/>
            </a:pPr>
            <a:r>
              <a:t/>
            </a:r>
            <a:endParaRPr>
              <a:latin typeface="Oswald"/>
              <a:ea typeface="Oswald"/>
              <a:cs typeface="Oswald"/>
              <a:sym typeface="Oswald"/>
            </a:endParaRPr>
          </a:p>
          <a:p>
            <a:pPr indent="-241300" lvl="0" marL="228600" rtl="0" algn="l">
              <a:spcBef>
                <a:spcPts val="0"/>
              </a:spcBef>
              <a:spcAft>
                <a:spcPts val="0"/>
              </a:spcAft>
              <a:buClr>
                <a:srgbClr val="000000"/>
              </a:buClr>
              <a:buSzPts val="1400"/>
              <a:buFont typeface="Oswald"/>
              <a:buAutoNum type="arabicPeriod"/>
            </a:pPr>
            <a:r>
              <a:rPr lang="en-US">
                <a:solidFill>
                  <a:srgbClr val="000000"/>
                </a:solidFill>
                <a:latin typeface="Oswald"/>
                <a:ea typeface="Oswald"/>
                <a:cs typeface="Oswald"/>
                <a:sym typeface="Oswald"/>
              </a:rPr>
              <a:t>formally assimilate new data into ROMS model for improved “hindcasts”</a:t>
            </a:r>
            <a:endParaRPr>
              <a:latin typeface="Oswald"/>
              <a:ea typeface="Oswald"/>
              <a:cs typeface="Oswald"/>
              <a:sym typeface="Oswald"/>
            </a:endParaRPr>
          </a:p>
          <a:p>
            <a:pPr indent="0" lvl="0" marL="457200" rtl="0" algn="l">
              <a:spcBef>
                <a:spcPts val="0"/>
              </a:spcBef>
              <a:spcAft>
                <a:spcPts val="0"/>
              </a:spcAft>
              <a:buNone/>
            </a:pPr>
            <a:r>
              <a:t/>
            </a:r>
            <a:endParaRPr>
              <a:latin typeface="Oswald"/>
              <a:ea typeface="Oswald"/>
              <a:cs typeface="Oswald"/>
              <a:sym typeface="Oswald"/>
            </a:endParaRPr>
          </a:p>
          <a:p>
            <a:pPr indent="-241300" lvl="0" marL="228600" rtl="0" algn="l">
              <a:spcBef>
                <a:spcPts val="0"/>
              </a:spcBef>
              <a:spcAft>
                <a:spcPts val="0"/>
              </a:spcAft>
              <a:buClr>
                <a:srgbClr val="000000"/>
              </a:buClr>
              <a:buSzPts val="1400"/>
              <a:buFont typeface="Oswald"/>
              <a:buAutoNum type="arabicPeriod"/>
            </a:pPr>
            <a:r>
              <a:rPr lang="en-US">
                <a:solidFill>
                  <a:srgbClr val="000000"/>
                </a:solidFill>
                <a:latin typeface="Oswald"/>
                <a:ea typeface="Oswald"/>
                <a:cs typeface="Oswald"/>
                <a:sym typeface="Oswald"/>
              </a:rPr>
              <a:t>Use improved ROMS and known relationships between temperature and Pacific cod spawning success to characterize suitable habitat for spawning in the EBS</a:t>
            </a:r>
            <a:endParaRPr>
              <a:latin typeface="Oswald"/>
              <a:ea typeface="Oswald"/>
              <a:cs typeface="Oswald"/>
              <a:sym typeface="Oswald"/>
            </a:endParaRPr>
          </a:p>
          <a:p>
            <a:pPr indent="0" lvl="0" marL="457200" rtl="0" algn="l">
              <a:spcBef>
                <a:spcPts val="0"/>
              </a:spcBef>
              <a:spcAft>
                <a:spcPts val="0"/>
              </a:spcAft>
              <a:buNone/>
            </a:pPr>
            <a:r>
              <a:t/>
            </a:r>
            <a:endParaRPr>
              <a:latin typeface="Oswald"/>
              <a:ea typeface="Oswald"/>
              <a:cs typeface="Oswald"/>
              <a:sym typeface="Oswald"/>
            </a:endParaRPr>
          </a:p>
          <a:p>
            <a:pPr indent="-241300" lvl="0" marL="228600" rtl="0" algn="l">
              <a:spcBef>
                <a:spcPts val="0"/>
              </a:spcBef>
              <a:spcAft>
                <a:spcPts val="0"/>
              </a:spcAft>
              <a:buClr>
                <a:srgbClr val="000000"/>
              </a:buClr>
              <a:buSzPts val="1400"/>
              <a:buFont typeface="Oswald"/>
              <a:buAutoNum type="arabicPeriod"/>
            </a:pPr>
            <a:r>
              <a:rPr lang="en-US">
                <a:solidFill>
                  <a:srgbClr val="000000"/>
                </a:solidFill>
                <a:latin typeface="Oswald"/>
                <a:ea typeface="Oswald"/>
                <a:cs typeface="Oswald"/>
                <a:sym typeface="Oswald"/>
              </a:rPr>
              <a:t>project the spatial distribution and timing of suitable spawning habitat under future climate scenarios</a:t>
            </a:r>
            <a:endParaRPr>
              <a:latin typeface="Oswald"/>
              <a:ea typeface="Oswald"/>
              <a:cs typeface="Oswald"/>
              <a:sym typeface="Oswald"/>
            </a:endParaRPr>
          </a:p>
          <a:p>
            <a:pPr indent="0" lvl="0" marL="457200" rtl="0" algn="l">
              <a:spcBef>
                <a:spcPts val="0"/>
              </a:spcBef>
              <a:spcAft>
                <a:spcPts val="0"/>
              </a:spcAft>
              <a:buNone/>
            </a:pPr>
            <a:r>
              <a:t/>
            </a:r>
            <a:endParaRPr>
              <a:latin typeface="Oswald"/>
              <a:ea typeface="Oswald"/>
              <a:cs typeface="Oswald"/>
              <a:sym typeface="Oswald"/>
            </a:endParaRPr>
          </a:p>
          <a:p>
            <a:pPr indent="-241300" lvl="0" marL="228600" rtl="0" algn="l">
              <a:spcBef>
                <a:spcPts val="0"/>
              </a:spcBef>
              <a:spcAft>
                <a:spcPts val="0"/>
              </a:spcAft>
              <a:buClr>
                <a:srgbClr val="000000"/>
              </a:buClr>
              <a:buSzPts val="1400"/>
              <a:buAutoNum type="arabicPeriod"/>
            </a:pPr>
            <a:r>
              <a:rPr lang="en-US">
                <a:solidFill>
                  <a:srgbClr val="000000"/>
                </a:solidFill>
                <a:latin typeface="Oswald"/>
                <a:ea typeface="Oswald"/>
                <a:cs typeface="Oswald"/>
                <a:sym typeface="Oswald"/>
              </a:rPr>
              <a:t>introduce this information into the </a:t>
            </a:r>
            <a:r>
              <a:rPr b="1" lang="en-US">
                <a:solidFill>
                  <a:srgbClr val="000000"/>
                </a:solidFill>
                <a:latin typeface="Oswald"/>
                <a:ea typeface="Oswald"/>
                <a:cs typeface="Oswald"/>
                <a:sym typeface="Oswald"/>
              </a:rPr>
              <a:t>management process</a:t>
            </a:r>
            <a:r>
              <a:rPr lang="en-US">
                <a:solidFill>
                  <a:srgbClr val="000000"/>
                </a:solidFill>
                <a:latin typeface="Oswald"/>
                <a:ea typeface="Oswald"/>
                <a:cs typeface="Oswald"/>
                <a:sym typeface="Oswald"/>
              </a:rPr>
              <a:t> for Pacific cod. </a:t>
            </a:r>
            <a:endParaRPr sz="1600">
              <a:latin typeface="Oswald"/>
              <a:ea typeface="Oswald"/>
              <a:cs typeface="Oswald"/>
              <a:sym typeface="Oswald"/>
            </a:endParaRPr>
          </a:p>
        </p:txBody>
      </p:sp>
      <p:grpSp>
        <p:nvGrpSpPr>
          <p:cNvPr id="565" name="Google Shape;565;p65"/>
          <p:cNvGrpSpPr/>
          <p:nvPr/>
        </p:nvGrpSpPr>
        <p:grpSpPr>
          <a:xfrm>
            <a:off x="8606802" y="188500"/>
            <a:ext cx="3335045" cy="2938202"/>
            <a:chOff x="6270252" y="195426"/>
            <a:chExt cx="3746400" cy="3471000"/>
          </a:xfrm>
        </p:grpSpPr>
        <p:pic>
          <p:nvPicPr>
            <p:cNvPr descr="Map&#10;&#10;Description automatically generated" id="566" name="Google Shape;566;p65"/>
            <p:cNvPicPr preferRelativeResize="0"/>
            <p:nvPr/>
          </p:nvPicPr>
          <p:blipFill rotWithShape="1">
            <a:blip r:embed="rId4">
              <a:alphaModFix/>
            </a:blip>
            <a:srcRect b="0" l="0" r="0" t="0"/>
            <a:stretch/>
          </p:blipFill>
          <p:spPr>
            <a:xfrm>
              <a:off x="6270252" y="195426"/>
              <a:ext cx="3746400" cy="3471000"/>
            </a:xfrm>
            <a:prstGeom prst="rect">
              <a:avLst/>
            </a:prstGeom>
            <a:noFill/>
            <a:ln>
              <a:noFill/>
            </a:ln>
          </p:spPr>
        </p:pic>
        <p:grpSp>
          <p:nvGrpSpPr>
            <p:cNvPr id="567" name="Google Shape;567;p65"/>
            <p:cNvGrpSpPr/>
            <p:nvPr/>
          </p:nvGrpSpPr>
          <p:grpSpPr>
            <a:xfrm>
              <a:off x="6733926" y="1199486"/>
              <a:ext cx="3122378" cy="1795778"/>
              <a:chOff x="678866" y="2034035"/>
              <a:chExt cx="3997411" cy="2139869"/>
            </a:xfrm>
          </p:grpSpPr>
          <p:sp>
            <p:nvSpPr>
              <p:cNvPr id="568" name="Google Shape;568;p65"/>
              <p:cNvSpPr txBox="1"/>
              <p:nvPr/>
            </p:nvSpPr>
            <p:spPr>
              <a:xfrm>
                <a:off x="689484" y="2034035"/>
                <a:ext cx="1477200" cy="1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solidFill>
                      <a:srgbClr val="03B403"/>
                    </a:solidFill>
                  </a:rPr>
                  <a:t>Fishing </a:t>
                </a:r>
                <a:endParaRPr i="1" sz="1000">
                  <a:solidFill>
                    <a:srgbClr val="03B403"/>
                  </a:solidFill>
                </a:endParaRPr>
              </a:p>
              <a:p>
                <a:pPr indent="0" lvl="0" marL="0" rtl="0" algn="l">
                  <a:spcBef>
                    <a:spcPts val="0"/>
                  </a:spcBef>
                  <a:spcAft>
                    <a:spcPts val="0"/>
                  </a:spcAft>
                  <a:buNone/>
                </a:pPr>
                <a:r>
                  <a:rPr i="1" lang="en-US" sz="1000">
                    <a:solidFill>
                      <a:srgbClr val="03B403"/>
                    </a:solidFill>
                  </a:rPr>
                  <a:t>industry</a:t>
                </a:r>
                <a:endParaRPr i="1" sz="1000">
                  <a:solidFill>
                    <a:srgbClr val="03B403"/>
                  </a:solidFill>
                </a:endParaRPr>
              </a:p>
            </p:txBody>
          </p:sp>
          <p:sp>
            <p:nvSpPr>
              <p:cNvPr id="569" name="Google Shape;569;p65"/>
              <p:cNvSpPr txBox="1"/>
              <p:nvPr/>
            </p:nvSpPr>
            <p:spPr>
              <a:xfrm>
                <a:off x="678866" y="3106203"/>
                <a:ext cx="1548600" cy="1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rgbClr val="FF0000"/>
                    </a:solidFill>
                  </a:rPr>
                  <a:t>Aleut Community St. Paul</a:t>
                </a:r>
                <a:endParaRPr i="1" sz="1100">
                  <a:solidFill>
                    <a:srgbClr val="FF0000"/>
                  </a:solidFill>
                </a:endParaRPr>
              </a:p>
            </p:txBody>
          </p:sp>
          <p:sp>
            <p:nvSpPr>
              <p:cNvPr id="570" name="Google Shape;570;p65"/>
              <p:cNvSpPr txBox="1"/>
              <p:nvPr/>
            </p:nvSpPr>
            <p:spPr>
              <a:xfrm>
                <a:off x="1851762" y="2116042"/>
                <a:ext cx="14772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rgbClr val="0000FF"/>
                    </a:solidFill>
                  </a:rPr>
                  <a:t>Dyson</a:t>
                </a:r>
                <a:endParaRPr i="1" sz="1100">
                  <a:solidFill>
                    <a:srgbClr val="0000FF"/>
                  </a:solidFill>
                </a:endParaRPr>
              </a:p>
            </p:txBody>
          </p:sp>
          <p:sp>
            <p:nvSpPr>
              <p:cNvPr id="571" name="Google Shape;571;p65"/>
              <p:cNvSpPr txBox="1"/>
              <p:nvPr/>
            </p:nvSpPr>
            <p:spPr>
              <a:xfrm>
                <a:off x="3199078" y="2974930"/>
                <a:ext cx="1477200" cy="1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rgbClr val="D101D1"/>
                    </a:solidFill>
                  </a:rPr>
                  <a:t>US Coast</a:t>
                </a:r>
                <a:endParaRPr i="1" sz="1100">
                  <a:solidFill>
                    <a:srgbClr val="D101D1"/>
                  </a:solidFill>
                </a:endParaRPr>
              </a:p>
              <a:p>
                <a:pPr indent="0" lvl="0" marL="0" rtl="0" algn="l">
                  <a:spcBef>
                    <a:spcPts val="0"/>
                  </a:spcBef>
                  <a:spcAft>
                    <a:spcPts val="0"/>
                  </a:spcAft>
                  <a:buNone/>
                </a:pPr>
                <a:r>
                  <a:rPr i="1" lang="en-US" sz="1100">
                    <a:solidFill>
                      <a:srgbClr val="D101D1"/>
                    </a:solidFill>
                  </a:rPr>
                  <a:t>Guard</a:t>
                </a:r>
                <a:endParaRPr i="1" sz="1100">
                  <a:solidFill>
                    <a:srgbClr val="D101D1"/>
                  </a:solidFill>
                </a:endParaRPr>
              </a:p>
            </p:txBody>
          </p:sp>
        </p:grpSp>
      </p:grpSp>
      <p:pic>
        <p:nvPicPr>
          <p:cNvPr id="572" name="Google Shape;572;p65"/>
          <p:cNvPicPr preferRelativeResize="0"/>
          <p:nvPr/>
        </p:nvPicPr>
        <p:blipFill rotWithShape="1">
          <a:blip r:embed="rId5">
            <a:alphaModFix/>
          </a:blip>
          <a:srcRect b="0" l="4859" r="6621" t="12211"/>
          <a:stretch/>
        </p:blipFill>
        <p:spPr>
          <a:xfrm>
            <a:off x="7650075" y="3125219"/>
            <a:ext cx="4389550" cy="3734780"/>
          </a:xfrm>
          <a:prstGeom prst="rect">
            <a:avLst/>
          </a:prstGeom>
          <a:noFill/>
          <a:ln>
            <a:noFill/>
          </a:ln>
        </p:spPr>
      </p:pic>
      <p:sp>
        <p:nvSpPr>
          <p:cNvPr id="573" name="Google Shape;573;p65"/>
          <p:cNvSpPr txBox="1"/>
          <p:nvPr>
            <p:ph idx="12" type="sldNum"/>
          </p:nvPr>
        </p:nvSpPr>
        <p:spPr>
          <a:xfrm>
            <a:off x="10591137" y="6453386"/>
            <a:ext cx="477900" cy="40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rop">
  <a:themeElements>
    <a:clrScheme name="PMEL-01">
      <a:dk1>
        <a:srgbClr val="000000"/>
      </a:dk1>
      <a:lt1>
        <a:srgbClr val="FFFFFF"/>
      </a:lt1>
      <a:dk2>
        <a:srgbClr val="424242"/>
      </a:dk2>
      <a:lt2>
        <a:srgbClr val="E7E6E6"/>
      </a:lt2>
      <a:accent1>
        <a:srgbClr val="0093EC"/>
      </a:accent1>
      <a:accent2>
        <a:srgbClr val="424242"/>
      </a:accent2>
      <a:accent3>
        <a:srgbClr val="008A93"/>
      </a:accent3>
      <a:accent4>
        <a:srgbClr val="03046E"/>
      </a:accent4>
      <a:accent5>
        <a:srgbClr val="5AFCF0"/>
      </a:accent5>
      <a:accent6>
        <a:srgbClr val="70AD47"/>
      </a:accent6>
      <a:hlink>
        <a:srgbClr val="0563C1"/>
      </a:hlink>
      <a:folHlink>
        <a:srgbClr val="CACAC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